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Open Sans Bold" charset="1" panose="020B0806030504020204"/>
      <p:regular r:id="rId23"/>
    </p:embeddedFont>
    <p:embeddedFont>
      <p:font typeface="Garet" charset="1" panose="00000000000000000000"/>
      <p:regular r:id="rId24"/>
    </p:embeddedFont>
    <p:embeddedFont>
      <p:font typeface="Playlist Script" charset="1" panose="00000000000000000000"/>
      <p:regular r:id="rId25"/>
    </p:embeddedFont>
    <p:embeddedFont>
      <p:font typeface="Horizon" charset="1" panose="02000500000000000000"/>
      <p:regular r:id="rId26"/>
    </p:embeddedFont>
    <p:embeddedFont>
      <p:font typeface="Arimo Bold" charset="1" panose="020B0704020202020204"/>
      <p:regular r:id="rId30"/>
    </p:embeddedFont>
    <p:embeddedFont>
      <p:font typeface="Arimo" charset="1" panose="020B0604020202020204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notesMasters/notesMaster1.xml" Type="http://schemas.openxmlformats.org/officeDocument/2006/relationships/notesMaster"/><Relationship Id="rId28" Target="theme/theme2.xml" Type="http://schemas.openxmlformats.org/officeDocument/2006/relationships/theme"/><Relationship Id="rId29" Target="notesSlides/notesSlide1.xml" Type="http://schemas.openxmlformats.org/officeDocument/2006/relationships/notes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notesSlides/notesSlide2.xml" Type="http://schemas.openxmlformats.org/officeDocument/2006/relationships/notesSlide"/><Relationship Id="rId33" Target="notesSlides/notesSlide3.xml" Type="http://schemas.openxmlformats.org/officeDocument/2006/relationships/notesSlide"/><Relationship Id="rId34" Target="notesSlides/notesSlide4.xml" Type="http://schemas.openxmlformats.org/officeDocument/2006/relationships/notesSlide"/><Relationship Id="rId35" Target="notesSlides/notesSlide5.xml" Type="http://schemas.openxmlformats.org/officeDocument/2006/relationships/notesSlide"/><Relationship Id="rId36" Target="notesSlides/notesSlide6.xml" Type="http://schemas.openxmlformats.org/officeDocument/2006/relationships/notesSlide"/><Relationship Id="rId37" Target="notesSlides/notesSlide7.xml" Type="http://schemas.openxmlformats.org/officeDocument/2006/relationships/notesSlide"/><Relationship Id="rId38" Target="notesSlides/notesSlide8.xml" Type="http://schemas.openxmlformats.org/officeDocument/2006/relationships/notesSlide"/><Relationship Id="rId39" Target="notesSlides/notesSlide9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10.xml" Type="http://schemas.openxmlformats.org/officeDocument/2006/relationships/notes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https://youtu.be/zq-SjIaR_wg" TargetMode="External" Type="http://schemas.openxmlformats.org/officeDocument/2006/relationships/hyperlink"/><Relationship Id="rId7" Target="https://youtu.be/zq-SjIaR_wg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B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41309" y="0"/>
            <a:ext cx="5746691" cy="1711780"/>
          </a:xfrm>
          <a:custGeom>
            <a:avLst/>
            <a:gdLst/>
            <a:ahLst/>
            <a:cxnLst/>
            <a:rect r="r" b="b" t="t" l="l"/>
            <a:pathLst>
              <a:path h="1711780" w="5746691">
                <a:moveTo>
                  <a:pt x="0" y="0"/>
                </a:moveTo>
                <a:lnTo>
                  <a:pt x="5746691" y="0"/>
                </a:lnTo>
                <a:lnTo>
                  <a:pt x="5746691" y="1711780"/>
                </a:lnTo>
                <a:lnTo>
                  <a:pt x="0" y="1711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9140" y="7832650"/>
            <a:ext cx="1460544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626C3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Sistemas Organizacionales y Gerenciales 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3141906"/>
            <a:ext cx="18288000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626C3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E-learning y Gamificación en educación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3303" y="8745251"/>
            <a:ext cx="698137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626C3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Escuela de Ingenieria de Ciencias Y Sistemas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210675"/>
            <a:ext cx="352529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626C3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Facultad de Ingenieria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585325"/>
            <a:ext cx="640794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626C3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Universidad de San Carlos de Guatemala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C06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EBD4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7200900" cy="10287000"/>
          </a:xfrm>
          <a:custGeom>
            <a:avLst/>
            <a:gdLst/>
            <a:ahLst/>
            <a:cxnLst/>
            <a:rect r="r" b="b" t="t" l="l"/>
            <a:pathLst>
              <a:path h="10287000" w="72009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850237" y="918121"/>
            <a:ext cx="9445526" cy="1771947"/>
            <a:chOff x="0" y="0"/>
            <a:chExt cx="12594035" cy="236259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2594035" cy="24197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40301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Ventajas y Desafíos de las Plataformas Gamificadas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845475" y="3110507"/>
            <a:ext cx="9455051" cy="2767756"/>
            <a:chOff x="0" y="0"/>
            <a:chExt cx="12606735" cy="369034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12594082" cy="3677666"/>
            </a:xfrm>
            <a:custGeom>
              <a:avLst/>
              <a:gdLst/>
              <a:ahLst/>
              <a:cxnLst/>
              <a:rect r="r" b="b" t="t" l="l"/>
              <a:pathLst>
                <a:path h="3677666" w="12594082">
                  <a:moveTo>
                    <a:pt x="0" y="567055"/>
                  </a:moveTo>
                  <a:cubicBezTo>
                    <a:pt x="0" y="253873"/>
                    <a:pt x="254508" y="0"/>
                    <a:pt x="568452" y="0"/>
                  </a:cubicBezTo>
                  <a:lnTo>
                    <a:pt x="12025630" y="0"/>
                  </a:lnTo>
                  <a:cubicBezTo>
                    <a:pt x="12339574" y="0"/>
                    <a:pt x="12594082" y="253873"/>
                    <a:pt x="12594082" y="567055"/>
                  </a:cubicBezTo>
                  <a:lnTo>
                    <a:pt x="12594082" y="3110611"/>
                  </a:lnTo>
                  <a:cubicBezTo>
                    <a:pt x="12594082" y="3423793"/>
                    <a:pt x="12339574" y="3677666"/>
                    <a:pt x="12025630" y="3677666"/>
                  </a:cubicBezTo>
                  <a:lnTo>
                    <a:pt x="568452" y="3677666"/>
                  </a:lnTo>
                  <a:cubicBezTo>
                    <a:pt x="254508" y="3677666"/>
                    <a:pt x="0" y="3423793"/>
                    <a:pt x="0" y="3110611"/>
                  </a:cubicBezTo>
                  <a:close/>
                </a:path>
              </a:pathLst>
            </a:custGeom>
            <a:solidFill>
              <a:srgbClr val="626C3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606782" cy="3690366"/>
            </a:xfrm>
            <a:custGeom>
              <a:avLst/>
              <a:gdLst/>
              <a:ahLst/>
              <a:cxnLst/>
              <a:rect r="r" b="b" t="t" l="l"/>
              <a:pathLst>
                <a:path h="3690366" w="12606782">
                  <a:moveTo>
                    <a:pt x="0" y="573405"/>
                  </a:moveTo>
                  <a:cubicBezTo>
                    <a:pt x="0" y="256667"/>
                    <a:pt x="257302" y="0"/>
                    <a:pt x="574802" y="0"/>
                  </a:cubicBezTo>
                  <a:lnTo>
                    <a:pt x="12031980" y="0"/>
                  </a:lnTo>
                  <a:lnTo>
                    <a:pt x="12031980" y="6350"/>
                  </a:lnTo>
                  <a:lnTo>
                    <a:pt x="12031980" y="0"/>
                  </a:lnTo>
                  <a:cubicBezTo>
                    <a:pt x="12349353" y="0"/>
                    <a:pt x="12606782" y="256667"/>
                    <a:pt x="12606782" y="573405"/>
                  </a:cubicBezTo>
                  <a:lnTo>
                    <a:pt x="12600432" y="573405"/>
                  </a:lnTo>
                  <a:lnTo>
                    <a:pt x="12606782" y="573405"/>
                  </a:lnTo>
                  <a:lnTo>
                    <a:pt x="12606782" y="3116961"/>
                  </a:lnTo>
                  <a:lnTo>
                    <a:pt x="12600432" y="3116961"/>
                  </a:lnTo>
                  <a:lnTo>
                    <a:pt x="12606782" y="3116961"/>
                  </a:lnTo>
                  <a:cubicBezTo>
                    <a:pt x="12606782" y="3433699"/>
                    <a:pt x="12349480" y="3690366"/>
                    <a:pt x="12031980" y="3690366"/>
                  </a:cubicBezTo>
                  <a:lnTo>
                    <a:pt x="12031980" y="3684016"/>
                  </a:lnTo>
                  <a:lnTo>
                    <a:pt x="12031980" y="3690366"/>
                  </a:lnTo>
                  <a:lnTo>
                    <a:pt x="574802" y="3690366"/>
                  </a:lnTo>
                  <a:lnTo>
                    <a:pt x="574802" y="3684016"/>
                  </a:lnTo>
                  <a:lnTo>
                    <a:pt x="574802" y="3690366"/>
                  </a:lnTo>
                  <a:cubicBezTo>
                    <a:pt x="257302" y="3690366"/>
                    <a:pt x="0" y="3433572"/>
                    <a:pt x="0" y="3116961"/>
                  </a:cubicBezTo>
                  <a:lnTo>
                    <a:pt x="0" y="573405"/>
                  </a:lnTo>
                  <a:lnTo>
                    <a:pt x="6350" y="573405"/>
                  </a:lnTo>
                  <a:lnTo>
                    <a:pt x="0" y="573405"/>
                  </a:lnTo>
                  <a:moveTo>
                    <a:pt x="12700" y="573405"/>
                  </a:moveTo>
                  <a:lnTo>
                    <a:pt x="12700" y="3116961"/>
                  </a:lnTo>
                  <a:lnTo>
                    <a:pt x="6350" y="3116961"/>
                  </a:lnTo>
                  <a:lnTo>
                    <a:pt x="12700" y="3116961"/>
                  </a:lnTo>
                  <a:cubicBezTo>
                    <a:pt x="12700" y="3426587"/>
                    <a:pt x="264287" y="3677666"/>
                    <a:pt x="574802" y="3677666"/>
                  </a:cubicBezTo>
                  <a:lnTo>
                    <a:pt x="12031980" y="3677666"/>
                  </a:lnTo>
                  <a:cubicBezTo>
                    <a:pt x="12342368" y="3677666"/>
                    <a:pt x="12594082" y="3426587"/>
                    <a:pt x="12594082" y="3116961"/>
                  </a:cubicBezTo>
                  <a:lnTo>
                    <a:pt x="12594082" y="573405"/>
                  </a:lnTo>
                  <a:cubicBezTo>
                    <a:pt x="12594082" y="263779"/>
                    <a:pt x="12342368" y="12700"/>
                    <a:pt x="12031980" y="12700"/>
                  </a:cubicBezTo>
                  <a:lnTo>
                    <a:pt x="574802" y="12700"/>
                  </a:lnTo>
                  <a:lnTo>
                    <a:pt x="574802" y="6350"/>
                  </a:lnTo>
                  <a:lnTo>
                    <a:pt x="574802" y="12700"/>
                  </a:lnTo>
                  <a:cubicBezTo>
                    <a:pt x="264287" y="12700"/>
                    <a:pt x="12700" y="263779"/>
                    <a:pt x="12700" y="573405"/>
                  </a:cubicBezTo>
                  <a:close/>
                </a:path>
              </a:pathLst>
            </a:custGeom>
            <a:solidFill>
              <a:srgbClr val="7B8554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8143280" y="3408312"/>
            <a:ext cx="3544044" cy="442912"/>
            <a:chOff x="0" y="0"/>
            <a:chExt cx="4725392" cy="5905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Ventajas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143280" y="4021336"/>
            <a:ext cx="8859441" cy="453629"/>
            <a:chOff x="0" y="0"/>
            <a:chExt cx="11812588" cy="60483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812588" cy="604838"/>
            </a:xfrm>
            <a:custGeom>
              <a:avLst/>
              <a:gdLst/>
              <a:ahLst/>
              <a:cxnLst/>
              <a:rect r="r" b="b" t="t" l="l"/>
              <a:pathLst>
                <a:path h="604838" w="11812588">
                  <a:moveTo>
                    <a:pt x="0" y="0"/>
                  </a:moveTo>
                  <a:lnTo>
                    <a:pt x="11812588" y="0"/>
                  </a:lnTo>
                  <a:lnTo>
                    <a:pt x="1181258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04775"/>
              <a:ext cx="11812588" cy="70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Mayor compromiso y motivación estudiantil.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143280" y="4574084"/>
            <a:ext cx="8859441" cy="453629"/>
            <a:chOff x="0" y="0"/>
            <a:chExt cx="11812588" cy="60483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812588" cy="604838"/>
            </a:xfrm>
            <a:custGeom>
              <a:avLst/>
              <a:gdLst/>
              <a:ahLst/>
              <a:cxnLst/>
              <a:rect r="r" b="b" t="t" l="l"/>
              <a:pathLst>
                <a:path h="604838" w="11812588">
                  <a:moveTo>
                    <a:pt x="0" y="0"/>
                  </a:moveTo>
                  <a:lnTo>
                    <a:pt x="11812588" y="0"/>
                  </a:lnTo>
                  <a:lnTo>
                    <a:pt x="1181258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04775"/>
              <a:ext cx="11812588" cy="70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Retroalimentación inmediata para corregir errores.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143280" y="5126831"/>
            <a:ext cx="8859441" cy="453629"/>
            <a:chOff x="0" y="0"/>
            <a:chExt cx="11812588" cy="60483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812588" cy="604838"/>
            </a:xfrm>
            <a:custGeom>
              <a:avLst/>
              <a:gdLst/>
              <a:ahLst/>
              <a:cxnLst/>
              <a:rect r="r" b="b" t="t" l="l"/>
              <a:pathLst>
                <a:path h="604838" w="11812588">
                  <a:moveTo>
                    <a:pt x="0" y="0"/>
                  </a:moveTo>
                  <a:lnTo>
                    <a:pt x="11812588" y="0"/>
                  </a:lnTo>
                  <a:lnTo>
                    <a:pt x="1181258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04775"/>
              <a:ext cx="11812588" cy="70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Mejora en la retención del conocimiento.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845475" y="6152258"/>
            <a:ext cx="9455051" cy="3221385"/>
            <a:chOff x="0" y="0"/>
            <a:chExt cx="12606735" cy="429518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6350" y="6350"/>
              <a:ext cx="12594082" cy="4282440"/>
            </a:xfrm>
            <a:custGeom>
              <a:avLst/>
              <a:gdLst/>
              <a:ahLst/>
              <a:cxnLst/>
              <a:rect r="r" b="b" t="t" l="l"/>
              <a:pathLst>
                <a:path h="4282440" w="12594082">
                  <a:moveTo>
                    <a:pt x="0" y="567055"/>
                  </a:moveTo>
                  <a:cubicBezTo>
                    <a:pt x="0" y="253873"/>
                    <a:pt x="254381" y="0"/>
                    <a:pt x="568198" y="0"/>
                  </a:cubicBezTo>
                  <a:lnTo>
                    <a:pt x="12025884" y="0"/>
                  </a:lnTo>
                  <a:cubicBezTo>
                    <a:pt x="12339701" y="0"/>
                    <a:pt x="12594082" y="253873"/>
                    <a:pt x="12594082" y="567055"/>
                  </a:cubicBezTo>
                  <a:lnTo>
                    <a:pt x="12594082" y="3715385"/>
                  </a:lnTo>
                  <a:cubicBezTo>
                    <a:pt x="12594082" y="4028567"/>
                    <a:pt x="12339701" y="4282440"/>
                    <a:pt x="12025884" y="4282440"/>
                  </a:cubicBezTo>
                  <a:lnTo>
                    <a:pt x="568198" y="4282440"/>
                  </a:lnTo>
                  <a:cubicBezTo>
                    <a:pt x="254381" y="4282440"/>
                    <a:pt x="0" y="4028567"/>
                    <a:pt x="0" y="3715385"/>
                  </a:cubicBezTo>
                  <a:close/>
                </a:path>
              </a:pathLst>
            </a:custGeom>
            <a:solidFill>
              <a:srgbClr val="83792E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606782" cy="4295140"/>
            </a:xfrm>
            <a:custGeom>
              <a:avLst/>
              <a:gdLst/>
              <a:ahLst/>
              <a:cxnLst/>
              <a:rect r="r" b="b" t="t" l="l"/>
              <a:pathLst>
                <a:path h="4295140" w="12606782">
                  <a:moveTo>
                    <a:pt x="0" y="573405"/>
                  </a:moveTo>
                  <a:cubicBezTo>
                    <a:pt x="0" y="256667"/>
                    <a:pt x="257302" y="0"/>
                    <a:pt x="574548" y="0"/>
                  </a:cubicBezTo>
                  <a:lnTo>
                    <a:pt x="12032234" y="0"/>
                  </a:lnTo>
                  <a:lnTo>
                    <a:pt x="12032234" y="6350"/>
                  </a:lnTo>
                  <a:lnTo>
                    <a:pt x="12032234" y="0"/>
                  </a:lnTo>
                  <a:cubicBezTo>
                    <a:pt x="12349480" y="0"/>
                    <a:pt x="12606782" y="256667"/>
                    <a:pt x="12606782" y="573405"/>
                  </a:cubicBezTo>
                  <a:lnTo>
                    <a:pt x="12600432" y="573405"/>
                  </a:lnTo>
                  <a:lnTo>
                    <a:pt x="12606782" y="573405"/>
                  </a:lnTo>
                  <a:lnTo>
                    <a:pt x="12606782" y="3721735"/>
                  </a:lnTo>
                  <a:lnTo>
                    <a:pt x="12600432" y="3721735"/>
                  </a:lnTo>
                  <a:lnTo>
                    <a:pt x="12606782" y="3721735"/>
                  </a:lnTo>
                  <a:cubicBezTo>
                    <a:pt x="12606782" y="4038473"/>
                    <a:pt x="12349480" y="4295140"/>
                    <a:pt x="12032234" y="4295140"/>
                  </a:cubicBezTo>
                  <a:lnTo>
                    <a:pt x="12032234" y="4288790"/>
                  </a:lnTo>
                  <a:lnTo>
                    <a:pt x="12032234" y="4295140"/>
                  </a:lnTo>
                  <a:lnTo>
                    <a:pt x="574548" y="4295140"/>
                  </a:lnTo>
                  <a:lnTo>
                    <a:pt x="574548" y="4288790"/>
                  </a:lnTo>
                  <a:lnTo>
                    <a:pt x="574548" y="4295140"/>
                  </a:lnTo>
                  <a:cubicBezTo>
                    <a:pt x="257302" y="4295140"/>
                    <a:pt x="0" y="4038473"/>
                    <a:pt x="0" y="3721735"/>
                  </a:cubicBezTo>
                  <a:lnTo>
                    <a:pt x="0" y="573405"/>
                  </a:lnTo>
                  <a:lnTo>
                    <a:pt x="6350" y="573405"/>
                  </a:lnTo>
                  <a:lnTo>
                    <a:pt x="0" y="573405"/>
                  </a:lnTo>
                  <a:moveTo>
                    <a:pt x="12700" y="573405"/>
                  </a:moveTo>
                  <a:lnTo>
                    <a:pt x="12700" y="3721735"/>
                  </a:lnTo>
                  <a:lnTo>
                    <a:pt x="6350" y="3721735"/>
                  </a:lnTo>
                  <a:lnTo>
                    <a:pt x="12700" y="3721735"/>
                  </a:lnTo>
                  <a:cubicBezTo>
                    <a:pt x="12700" y="4031361"/>
                    <a:pt x="264287" y="4282440"/>
                    <a:pt x="574548" y="4282440"/>
                  </a:cubicBezTo>
                  <a:lnTo>
                    <a:pt x="12032234" y="4282440"/>
                  </a:lnTo>
                  <a:cubicBezTo>
                    <a:pt x="12342495" y="4282440"/>
                    <a:pt x="12594082" y="4031361"/>
                    <a:pt x="12594082" y="3721735"/>
                  </a:cubicBezTo>
                  <a:lnTo>
                    <a:pt x="12594082" y="573405"/>
                  </a:lnTo>
                  <a:cubicBezTo>
                    <a:pt x="12594082" y="263779"/>
                    <a:pt x="12342495" y="12700"/>
                    <a:pt x="12032234" y="12700"/>
                  </a:cubicBezTo>
                  <a:lnTo>
                    <a:pt x="574548" y="12700"/>
                  </a:lnTo>
                  <a:lnTo>
                    <a:pt x="574548" y="6350"/>
                  </a:lnTo>
                  <a:lnTo>
                    <a:pt x="574548" y="12700"/>
                  </a:lnTo>
                  <a:cubicBezTo>
                    <a:pt x="264287" y="12700"/>
                    <a:pt x="12700" y="263779"/>
                    <a:pt x="12700" y="573405"/>
                  </a:cubicBezTo>
                  <a:close/>
                </a:path>
              </a:pathLst>
            </a:custGeom>
            <a:solidFill>
              <a:srgbClr val="9C9247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8143280" y="6450062"/>
            <a:ext cx="3544044" cy="442912"/>
            <a:chOff x="0" y="0"/>
            <a:chExt cx="4725392" cy="59055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Desafíos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8143280" y="7063085"/>
            <a:ext cx="8859441" cy="453629"/>
            <a:chOff x="0" y="0"/>
            <a:chExt cx="11812588" cy="60483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1812588" cy="604838"/>
            </a:xfrm>
            <a:custGeom>
              <a:avLst/>
              <a:gdLst/>
              <a:ahLst/>
              <a:cxnLst/>
              <a:rect r="r" b="b" t="t" l="l"/>
              <a:pathLst>
                <a:path h="604838" w="11812588">
                  <a:moveTo>
                    <a:pt x="0" y="0"/>
                  </a:moveTo>
                  <a:lnTo>
                    <a:pt x="11812588" y="0"/>
                  </a:lnTo>
                  <a:lnTo>
                    <a:pt x="1181258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104775"/>
              <a:ext cx="11812588" cy="70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Diseñar un equilibrio entre diversión y objetivos educativos.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8143280" y="7615832"/>
            <a:ext cx="8859441" cy="453629"/>
            <a:chOff x="0" y="0"/>
            <a:chExt cx="11812588" cy="60483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1812588" cy="604838"/>
            </a:xfrm>
            <a:custGeom>
              <a:avLst/>
              <a:gdLst/>
              <a:ahLst/>
              <a:cxnLst/>
              <a:rect r="r" b="b" t="t" l="l"/>
              <a:pathLst>
                <a:path h="604838" w="11812588">
                  <a:moveTo>
                    <a:pt x="0" y="0"/>
                  </a:moveTo>
                  <a:lnTo>
                    <a:pt x="11812588" y="0"/>
                  </a:lnTo>
                  <a:lnTo>
                    <a:pt x="1181258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104775"/>
              <a:ext cx="11812588" cy="70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Medir efectivamente el impacto en el aprendizaje.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8143280" y="8168580"/>
            <a:ext cx="8859441" cy="907256"/>
            <a:chOff x="0" y="0"/>
            <a:chExt cx="11812588" cy="1209675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181258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1812588">
                  <a:moveTo>
                    <a:pt x="0" y="0"/>
                  </a:moveTo>
                  <a:lnTo>
                    <a:pt x="11812588" y="0"/>
                  </a:lnTo>
                  <a:lnTo>
                    <a:pt x="1181258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104775"/>
              <a:ext cx="11812588" cy="13144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Adaptar plataformas a diferentes estilos y ritmos de aprendizaje.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C06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EBD4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1171336" y="0"/>
            <a:ext cx="7200900" cy="10287000"/>
          </a:xfrm>
          <a:custGeom>
            <a:avLst/>
            <a:gdLst/>
            <a:ahLst/>
            <a:cxnLst/>
            <a:rect r="r" b="b" t="t" l="l"/>
            <a:pathLst>
              <a:path h="10287000" w="72009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2238" y="1298525"/>
            <a:ext cx="7088237" cy="885974"/>
            <a:chOff x="0" y="0"/>
            <a:chExt cx="9450983" cy="11812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450984" cy="1181298"/>
            </a:xfrm>
            <a:custGeom>
              <a:avLst/>
              <a:gdLst/>
              <a:ahLst/>
              <a:cxnLst/>
              <a:rect r="r" b="b" t="t" l="l"/>
              <a:pathLst>
                <a:path h="1181298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9450983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40301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Casos de Éxito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87475" y="2604939"/>
            <a:ext cx="647402" cy="647402"/>
            <a:chOff x="0" y="0"/>
            <a:chExt cx="863203" cy="8632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425196"/>
                  </a:moveTo>
                  <a:cubicBezTo>
                    <a:pt x="0" y="190373"/>
                    <a:pt x="190373" y="0"/>
                    <a:pt x="425196" y="0"/>
                  </a:cubicBezTo>
                  <a:cubicBezTo>
                    <a:pt x="660019" y="0"/>
                    <a:pt x="850519" y="190373"/>
                    <a:pt x="850519" y="425196"/>
                  </a:cubicBezTo>
                  <a:cubicBezTo>
                    <a:pt x="850519" y="660019"/>
                    <a:pt x="660146" y="850519"/>
                    <a:pt x="425196" y="850519"/>
                  </a:cubicBezTo>
                  <a:cubicBezTo>
                    <a:pt x="190246" y="850519"/>
                    <a:pt x="0" y="660146"/>
                    <a:pt x="0" y="425196"/>
                  </a:cubicBezTo>
                  <a:close/>
                </a:path>
              </a:pathLst>
            </a:custGeom>
            <a:solidFill>
              <a:srgbClr val="626C3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431546"/>
                  </a:moveTo>
                  <a:cubicBezTo>
                    <a:pt x="0" y="193294"/>
                    <a:pt x="193294" y="0"/>
                    <a:pt x="431546" y="0"/>
                  </a:cubicBezTo>
                  <a:cubicBezTo>
                    <a:pt x="432689" y="0"/>
                    <a:pt x="433959" y="381"/>
                    <a:pt x="434975" y="1016"/>
                  </a:cubicBezTo>
                  <a:lnTo>
                    <a:pt x="431546" y="6350"/>
                  </a:lnTo>
                  <a:lnTo>
                    <a:pt x="431546" y="0"/>
                  </a:lnTo>
                  <a:lnTo>
                    <a:pt x="431546" y="6350"/>
                  </a:lnTo>
                  <a:lnTo>
                    <a:pt x="431546" y="0"/>
                  </a:lnTo>
                  <a:cubicBezTo>
                    <a:pt x="669925" y="0"/>
                    <a:pt x="863219" y="193294"/>
                    <a:pt x="863219" y="431546"/>
                  </a:cubicBezTo>
                  <a:cubicBezTo>
                    <a:pt x="863219" y="433959"/>
                    <a:pt x="861822" y="436118"/>
                    <a:pt x="859663" y="437261"/>
                  </a:cubicBezTo>
                  <a:lnTo>
                    <a:pt x="856869" y="431546"/>
                  </a:lnTo>
                  <a:lnTo>
                    <a:pt x="863219" y="431546"/>
                  </a:lnTo>
                  <a:cubicBezTo>
                    <a:pt x="863219" y="669925"/>
                    <a:pt x="669925" y="863092"/>
                    <a:pt x="431673" y="863092"/>
                  </a:cubicBezTo>
                  <a:lnTo>
                    <a:pt x="431673" y="856742"/>
                  </a:lnTo>
                  <a:lnTo>
                    <a:pt x="431673" y="850392"/>
                  </a:lnTo>
                  <a:lnTo>
                    <a:pt x="431673" y="856742"/>
                  </a:lnTo>
                  <a:lnTo>
                    <a:pt x="431673" y="863092"/>
                  </a:lnTo>
                  <a:cubicBezTo>
                    <a:pt x="193294" y="863219"/>
                    <a:pt x="0" y="669925"/>
                    <a:pt x="0" y="431546"/>
                  </a:cubicBezTo>
                  <a:moveTo>
                    <a:pt x="12700" y="431546"/>
                  </a:moveTo>
                  <a:lnTo>
                    <a:pt x="6350" y="431546"/>
                  </a:lnTo>
                  <a:lnTo>
                    <a:pt x="12700" y="431546"/>
                  </a:lnTo>
                  <a:cubicBezTo>
                    <a:pt x="12700" y="662940"/>
                    <a:pt x="200279" y="850519"/>
                    <a:pt x="431546" y="850519"/>
                  </a:cubicBezTo>
                  <a:cubicBezTo>
                    <a:pt x="435102" y="850519"/>
                    <a:pt x="437896" y="853313"/>
                    <a:pt x="437896" y="856869"/>
                  </a:cubicBezTo>
                  <a:cubicBezTo>
                    <a:pt x="437896" y="860425"/>
                    <a:pt x="435102" y="863219"/>
                    <a:pt x="431546" y="863219"/>
                  </a:cubicBezTo>
                  <a:cubicBezTo>
                    <a:pt x="427990" y="863219"/>
                    <a:pt x="425196" y="860425"/>
                    <a:pt x="425196" y="856869"/>
                  </a:cubicBezTo>
                  <a:cubicBezTo>
                    <a:pt x="425196" y="853313"/>
                    <a:pt x="427990" y="850519"/>
                    <a:pt x="431546" y="850519"/>
                  </a:cubicBezTo>
                  <a:cubicBezTo>
                    <a:pt x="662940" y="850519"/>
                    <a:pt x="850392" y="662940"/>
                    <a:pt x="850392" y="431673"/>
                  </a:cubicBezTo>
                  <a:cubicBezTo>
                    <a:pt x="850392" y="429260"/>
                    <a:pt x="851789" y="427101"/>
                    <a:pt x="853948" y="425958"/>
                  </a:cubicBezTo>
                  <a:lnTo>
                    <a:pt x="856742" y="431673"/>
                  </a:lnTo>
                  <a:lnTo>
                    <a:pt x="850392" y="431673"/>
                  </a:lnTo>
                  <a:cubicBezTo>
                    <a:pt x="850519" y="200279"/>
                    <a:pt x="662940" y="12700"/>
                    <a:pt x="431546" y="12700"/>
                  </a:cubicBezTo>
                  <a:cubicBezTo>
                    <a:pt x="430403" y="12700"/>
                    <a:pt x="429133" y="12319"/>
                    <a:pt x="428117" y="11684"/>
                  </a:cubicBezTo>
                  <a:lnTo>
                    <a:pt x="431546" y="6350"/>
                  </a:lnTo>
                  <a:lnTo>
                    <a:pt x="431546" y="12700"/>
                  </a:lnTo>
                  <a:cubicBezTo>
                    <a:pt x="200279" y="12700"/>
                    <a:pt x="12700" y="200279"/>
                    <a:pt x="12700" y="431546"/>
                  </a:cubicBezTo>
                  <a:close/>
                </a:path>
              </a:pathLst>
            </a:custGeom>
            <a:solidFill>
              <a:srgbClr val="7B8554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98575" y="2662832"/>
            <a:ext cx="425202" cy="531614"/>
            <a:chOff x="0" y="0"/>
            <a:chExt cx="566937" cy="7088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66937" cy="708818"/>
            </a:xfrm>
            <a:custGeom>
              <a:avLst/>
              <a:gdLst/>
              <a:ahLst/>
              <a:cxnLst/>
              <a:rect r="r" b="b" t="t" l="l"/>
              <a:pathLst>
                <a:path h="708818" w="566937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38100"/>
              <a:ext cx="566937" cy="6707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913632" y="2707035"/>
            <a:ext cx="3624263" cy="885825"/>
            <a:chOff x="0" y="0"/>
            <a:chExt cx="4832350" cy="11811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832350" cy="1181100"/>
            </a:xfrm>
            <a:custGeom>
              <a:avLst/>
              <a:gdLst/>
              <a:ahLst/>
              <a:cxnLst/>
              <a:rect r="r" b="b" t="t" l="l"/>
              <a:pathLst>
                <a:path h="1181100" w="4832350">
                  <a:moveTo>
                    <a:pt x="0" y="0"/>
                  </a:moveTo>
                  <a:lnTo>
                    <a:pt x="4832350" y="0"/>
                  </a:lnTo>
                  <a:lnTo>
                    <a:pt x="4832350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4832350" cy="12192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40301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E-learning Corporativo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13632" y="3762970"/>
            <a:ext cx="3624263" cy="1360885"/>
            <a:chOff x="0" y="0"/>
            <a:chExt cx="4832350" cy="181451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832350" cy="1814513"/>
            </a:xfrm>
            <a:custGeom>
              <a:avLst/>
              <a:gdLst/>
              <a:ahLst/>
              <a:cxnLst/>
              <a:rect r="r" b="b" t="t" l="l"/>
              <a:pathLst>
                <a:path h="1814513" w="4832350">
                  <a:moveTo>
                    <a:pt x="0" y="0"/>
                  </a:moveTo>
                  <a:lnTo>
                    <a:pt x="4832350" y="0"/>
                  </a:lnTo>
                  <a:lnTo>
                    <a:pt x="4832350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04775"/>
              <a:ext cx="4832350" cy="19192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03011"/>
                  </a:solidFill>
                  <a:latin typeface="Arimo"/>
                  <a:ea typeface="Arimo"/>
                  <a:cs typeface="Arimo"/>
                  <a:sym typeface="Arimo"/>
                </a:rPr>
                <a:t>Programas que lograron un 60% más de retención en capacitaciones.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887491" y="2604939"/>
            <a:ext cx="647403" cy="647402"/>
            <a:chOff x="0" y="0"/>
            <a:chExt cx="863203" cy="86320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425196"/>
                  </a:moveTo>
                  <a:cubicBezTo>
                    <a:pt x="0" y="190373"/>
                    <a:pt x="190373" y="0"/>
                    <a:pt x="425196" y="0"/>
                  </a:cubicBezTo>
                  <a:cubicBezTo>
                    <a:pt x="660019" y="0"/>
                    <a:pt x="850519" y="190373"/>
                    <a:pt x="850519" y="425196"/>
                  </a:cubicBezTo>
                  <a:cubicBezTo>
                    <a:pt x="850519" y="660019"/>
                    <a:pt x="660146" y="850519"/>
                    <a:pt x="425196" y="850519"/>
                  </a:cubicBezTo>
                  <a:cubicBezTo>
                    <a:pt x="190246" y="850519"/>
                    <a:pt x="0" y="660146"/>
                    <a:pt x="0" y="425196"/>
                  </a:cubicBezTo>
                  <a:close/>
                </a:path>
              </a:pathLst>
            </a:custGeom>
            <a:solidFill>
              <a:srgbClr val="83792E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431546"/>
                  </a:moveTo>
                  <a:cubicBezTo>
                    <a:pt x="0" y="193294"/>
                    <a:pt x="193294" y="0"/>
                    <a:pt x="431546" y="0"/>
                  </a:cubicBezTo>
                  <a:cubicBezTo>
                    <a:pt x="432689" y="0"/>
                    <a:pt x="433959" y="381"/>
                    <a:pt x="434975" y="1016"/>
                  </a:cubicBezTo>
                  <a:lnTo>
                    <a:pt x="431546" y="6350"/>
                  </a:lnTo>
                  <a:lnTo>
                    <a:pt x="431546" y="0"/>
                  </a:lnTo>
                  <a:lnTo>
                    <a:pt x="431546" y="6350"/>
                  </a:lnTo>
                  <a:lnTo>
                    <a:pt x="431546" y="0"/>
                  </a:lnTo>
                  <a:cubicBezTo>
                    <a:pt x="669925" y="0"/>
                    <a:pt x="863219" y="193294"/>
                    <a:pt x="863219" y="431546"/>
                  </a:cubicBezTo>
                  <a:cubicBezTo>
                    <a:pt x="863219" y="433959"/>
                    <a:pt x="861822" y="436118"/>
                    <a:pt x="859663" y="437261"/>
                  </a:cubicBezTo>
                  <a:lnTo>
                    <a:pt x="856869" y="431546"/>
                  </a:lnTo>
                  <a:lnTo>
                    <a:pt x="863219" y="431546"/>
                  </a:lnTo>
                  <a:cubicBezTo>
                    <a:pt x="863219" y="669925"/>
                    <a:pt x="669925" y="863092"/>
                    <a:pt x="431673" y="863092"/>
                  </a:cubicBezTo>
                  <a:lnTo>
                    <a:pt x="431673" y="856742"/>
                  </a:lnTo>
                  <a:lnTo>
                    <a:pt x="431673" y="850392"/>
                  </a:lnTo>
                  <a:lnTo>
                    <a:pt x="431673" y="856742"/>
                  </a:lnTo>
                  <a:lnTo>
                    <a:pt x="431673" y="863092"/>
                  </a:lnTo>
                  <a:cubicBezTo>
                    <a:pt x="193294" y="863219"/>
                    <a:pt x="0" y="669925"/>
                    <a:pt x="0" y="431546"/>
                  </a:cubicBezTo>
                  <a:moveTo>
                    <a:pt x="12700" y="431546"/>
                  </a:moveTo>
                  <a:lnTo>
                    <a:pt x="6350" y="431546"/>
                  </a:lnTo>
                  <a:lnTo>
                    <a:pt x="12700" y="431546"/>
                  </a:lnTo>
                  <a:cubicBezTo>
                    <a:pt x="12700" y="662940"/>
                    <a:pt x="200279" y="850519"/>
                    <a:pt x="431546" y="850519"/>
                  </a:cubicBezTo>
                  <a:cubicBezTo>
                    <a:pt x="435102" y="850519"/>
                    <a:pt x="437896" y="853313"/>
                    <a:pt x="437896" y="856869"/>
                  </a:cubicBezTo>
                  <a:cubicBezTo>
                    <a:pt x="437896" y="860425"/>
                    <a:pt x="435102" y="863219"/>
                    <a:pt x="431546" y="863219"/>
                  </a:cubicBezTo>
                  <a:cubicBezTo>
                    <a:pt x="427990" y="863219"/>
                    <a:pt x="425196" y="860425"/>
                    <a:pt x="425196" y="856869"/>
                  </a:cubicBezTo>
                  <a:cubicBezTo>
                    <a:pt x="425196" y="853313"/>
                    <a:pt x="427990" y="850519"/>
                    <a:pt x="431546" y="850519"/>
                  </a:cubicBezTo>
                  <a:cubicBezTo>
                    <a:pt x="662940" y="850519"/>
                    <a:pt x="850392" y="662940"/>
                    <a:pt x="850392" y="431673"/>
                  </a:cubicBezTo>
                  <a:cubicBezTo>
                    <a:pt x="850392" y="429260"/>
                    <a:pt x="851789" y="427101"/>
                    <a:pt x="853948" y="425958"/>
                  </a:cubicBezTo>
                  <a:lnTo>
                    <a:pt x="856742" y="431673"/>
                  </a:lnTo>
                  <a:lnTo>
                    <a:pt x="850392" y="431673"/>
                  </a:lnTo>
                  <a:cubicBezTo>
                    <a:pt x="850519" y="200279"/>
                    <a:pt x="662940" y="12700"/>
                    <a:pt x="431546" y="12700"/>
                  </a:cubicBezTo>
                  <a:cubicBezTo>
                    <a:pt x="430403" y="12700"/>
                    <a:pt x="429133" y="12319"/>
                    <a:pt x="428117" y="11684"/>
                  </a:cubicBezTo>
                  <a:lnTo>
                    <a:pt x="431546" y="6350"/>
                  </a:lnTo>
                  <a:lnTo>
                    <a:pt x="431546" y="12700"/>
                  </a:lnTo>
                  <a:cubicBezTo>
                    <a:pt x="200279" y="12700"/>
                    <a:pt x="12700" y="200279"/>
                    <a:pt x="12700" y="431546"/>
                  </a:cubicBezTo>
                  <a:close/>
                </a:path>
              </a:pathLst>
            </a:custGeom>
            <a:solidFill>
              <a:srgbClr val="9C9247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5998592" y="2662832"/>
            <a:ext cx="425203" cy="531614"/>
            <a:chOff x="0" y="0"/>
            <a:chExt cx="566937" cy="70881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66937" cy="708818"/>
            </a:xfrm>
            <a:custGeom>
              <a:avLst/>
              <a:gdLst/>
              <a:ahLst/>
              <a:cxnLst/>
              <a:rect r="r" b="b" t="t" l="l"/>
              <a:pathLst>
                <a:path h="708818" w="566937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38100"/>
              <a:ext cx="566937" cy="6707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6813649" y="2707035"/>
            <a:ext cx="3624262" cy="885825"/>
            <a:chOff x="0" y="0"/>
            <a:chExt cx="4832350" cy="11811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832350" cy="1181100"/>
            </a:xfrm>
            <a:custGeom>
              <a:avLst/>
              <a:gdLst/>
              <a:ahLst/>
              <a:cxnLst/>
              <a:rect r="r" b="b" t="t" l="l"/>
              <a:pathLst>
                <a:path h="1181100" w="4832350">
                  <a:moveTo>
                    <a:pt x="0" y="0"/>
                  </a:moveTo>
                  <a:lnTo>
                    <a:pt x="4832350" y="0"/>
                  </a:lnTo>
                  <a:lnTo>
                    <a:pt x="4832350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832350" cy="12192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40301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Gamificación en Educación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6813649" y="3762970"/>
            <a:ext cx="3624262" cy="1814512"/>
            <a:chOff x="0" y="0"/>
            <a:chExt cx="4832350" cy="241935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832350" cy="2419350"/>
            </a:xfrm>
            <a:custGeom>
              <a:avLst/>
              <a:gdLst/>
              <a:ahLst/>
              <a:cxnLst/>
              <a:rect r="r" b="b" t="t" l="l"/>
              <a:pathLst>
                <a:path h="2419350" w="4832350">
                  <a:moveTo>
                    <a:pt x="0" y="0"/>
                  </a:moveTo>
                  <a:lnTo>
                    <a:pt x="4832350" y="0"/>
                  </a:lnTo>
                  <a:lnTo>
                    <a:pt x="4832350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104775"/>
              <a:ext cx="4832350" cy="2524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03011"/>
                  </a:solidFill>
                  <a:latin typeface="Arimo"/>
                  <a:ea typeface="Arimo"/>
                  <a:cs typeface="Arimo"/>
                  <a:sym typeface="Arimo"/>
                </a:rPr>
                <a:t>Incremento del 40% en compromiso de estudiantes usando plataformas gamificadas.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987475" y="6139755"/>
            <a:ext cx="647402" cy="647402"/>
            <a:chOff x="0" y="0"/>
            <a:chExt cx="863203" cy="863203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425196"/>
                  </a:moveTo>
                  <a:cubicBezTo>
                    <a:pt x="0" y="190373"/>
                    <a:pt x="190373" y="0"/>
                    <a:pt x="425196" y="0"/>
                  </a:cubicBezTo>
                  <a:cubicBezTo>
                    <a:pt x="660019" y="0"/>
                    <a:pt x="850519" y="190373"/>
                    <a:pt x="850519" y="425196"/>
                  </a:cubicBezTo>
                  <a:cubicBezTo>
                    <a:pt x="850519" y="660019"/>
                    <a:pt x="660146" y="850519"/>
                    <a:pt x="425196" y="850519"/>
                  </a:cubicBezTo>
                  <a:cubicBezTo>
                    <a:pt x="190246" y="850519"/>
                    <a:pt x="0" y="660146"/>
                    <a:pt x="0" y="425196"/>
                  </a:cubicBezTo>
                  <a:close/>
                </a:path>
              </a:pathLst>
            </a:custGeom>
            <a:solidFill>
              <a:srgbClr val="E8AF3B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431546"/>
                  </a:moveTo>
                  <a:cubicBezTo>
                    <a:pt x="0" y="193294"/>
                    <a:pt x="193294" y="0"/>
                    <a:pt x="431546" y="0"/>
                  </a:cubicBezTo>
                  <a:cubicBezTo>
                    <a:pt x="432689" y="0"/>
                    <a:pt x="433959" y="381"/>
                    <a:pt x="434975" y="1016"/>
                  </a:cubicBezTo>
                  <a:lnTo>
                    <a:pt x="431546" y="6350"/>
                  </a:lnTo>
                  <a:lnTo>
                    <a:pt x="431546" y="0"/>
                  </a:lnTo>
                  <a:lnTo>
                    <a:pt x="431546" y="6350"/>
                  </a:lnTo>
                  <a:lnTo>
                    <a:pt x="431546" y="0"/>
                  </a:lnTo>
                  <a:cubicBezTo>
                    <a:pt x="669925" y="0"/>
                    <a:pt x="863219" y="193294"/>
                    <a:pt x="863219" y="431546"/>
                  </a:cubicBezTo>
                  <a:cubicBezTo>
                    <a:pt x="863219" y="433959"/>
                    <a:pt x="861822" y="436118"/>
                    <a:pt x="859663" y="437261"/>
                  </a:cubicBezTo>
                  <a:lnTo>
                    <a:pt x="856869" y="431546"/>
                  </a:lnTo>
                  <a:lnTo>
                    <a:pt x="863219" y="431546"/>
                  </a:lnTo>
                  <a:cubicBezTo>
                    <a:pt x="863219" y="669925"/>
                    <a:pt x="669925" y="863092"/>
                    <a:pt x="431673" y="863092"/>
                  </a:cubicBezTo>
                  <a:lnTo>
                    <a:pt x="431673" y="856742"/>
                  </a:lnTo>
                  <a:lnTo>
                    <a:pt x="431673" y="850392"/>
                  </a:lnTo>
                  <a:lnTo>
                    <a:pt x="431673" y="856742"/>
                  </a:lnTo>
                  <a:lnTo>
                    <a:pt x="431673" y="863092"/>
                  </a:lnTo>
                  <a:cubicBezTo>
                    <a:pt x="193294" y="863219"/>
                    <a:pt x="0" y="669925"/>
                    <a:pt x="0" y="431546"/>
                  </a:cubicBezTo>
                  <a:moveTo>
                    <a:pt x="12700" y="431546"/>
                  </a:moveTo>
                  <a:lnTo>
                    <a:pt x="6350" y="431546"/>
                  </a:lnTo>
                  <a:lnTo>
                    <a:pt x="12700" y="431546"/>
                  </a:lnTo>
                  <a:cubicBezTo>
                    <a:pt x="12700" y="662940"/>
                    <a:pt x="200279" y="850519"/>
                    <a:pt x="431546" y="850519"/>
                  </a:cubicBezTo>
                  <a:cubicBezTo>
                    <a:pt x="435102" y="850519"/>
                    <a:pt x="437896" y="853313"/>
                    <a:pt x="437896" y="856869"/>
                  </a:cubicBezTo>
                  <a:cubicBezTo>
                    <a:pt x="437896" y="860425"/>
                    <a:pt x="435102" y="863219"/>
                    <a:pt x="431546" y="863219"/>
                  </a:cubicBezTo>
                  <a:cubicBezTo>
                    <a:pt x="427990" y="863219"/>
                    <a:pt x="425196" y="860425"/>
                    <a:pt x="425196" y="856869"/>
                  </a:cubicBezTo>
                  <a:cubicBezTo>
                    <a:pt x="425196" y="853313"/>
                    <a:pt x="427990" y="850519"/>
                    <a:pt x="431546" y="850519"/>
                  </a:cubicBezTo>
                  <a:cubicBezTo>
                    <a:pt x="662940" y="850519"/>
                    <a:pt x="850392" y="662940"/>
                    <a:pt x="850392" y="431673"/>
                  </a:cubicBezTo>
                  <a:cubicBezTo>
                    <a:pt x="850392" y="429260"/>
                    <a:pt x="851789" y="427101"/>
                    <a:pt x="853948" y="425958"/>
                  </a:cubicBezTo>
                  <a:lnTo>
                    <a:pt x="856742" y="431673"/>
                  </a:lnTo>
                  <a:lnTo>
                    <a:pt x="850392" y="431673"/>
                  </a:lnTo>
                  <a:cubicBezTo>
                    <a:pt x="850519" y="200279"/>
                    <a:pt x="662940" y="12700"/>
                    <a:pt x="431546" y="12700"/>
                  </a:cubicBezTo>
                  <a:cubicBezTo>
                    <a:pt x="430403" y="12700"/>
                    <a:pt x="429133" y="12319"/>
                    <a:pt x="428117" y="11684"/>
                  </a:cubicBezTo>
                  <a:lnTo>
                    <a:pt x="431546" y="6350"/>
                  </a:lnTo>
                  <a:lnTo>
                    <a:pt x="431546" y="12700"/>
                  </a:lnTo>
                  <a:cubicBezTo>
                    <a:pt x="200279" y="12700"/>
                    <a:pt x="12700" y="200279"/>
                    <a:pt x="12700" y="431546"/>
                  </a:cubicBezTo>
                  <a:close/>
                </a:path>
              </a:pathLst>
            </a:custGeom>
            <a:solidFill>
              <a:srgbClr val="CE9521"/>
            </a:solid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1098575" y="6197650"/>
            <a:ext cx="425202" cy="531614"/>
            <a:chOff x="0" y="0"/>
            <a:chExt cx="566937" cy="708818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566937" cy="708818"/>
            </a:xfrm>
            <a:custGeom>
              <a:avLst/>
              <a:gdLst/>
              <a:ahLst/>
              <a:cxnLst/>
              <a:rect r="r" b="b" t="t" l="l"/>
              <a:pathLst>
                <a:path h="708818" w="566937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38100"/>
              <a:ext cx="566937" cy="6707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b="true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913632" y="6241851"/>
            <a:ext cx="4165252" cy="442912"/>
            <a:chOff x="0" y="0"/>
            <a:chExt cx="5553670" cy="59055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5553670" cy="590550"/>
            </a:xfrm>
            <a:custGeom>
              <a:avLst/>
              <a:gdLst/>
              <a:ahLst/>
              <a:cxnLst/>
              <a:rect r="r" b="b" t="t" l="l"/>
              <a:pathLst>
                <a:path h="590550" w="5553670">
                  <a:moveTo>
                    <a:pt x="0" y="0"/>
                  </a:moveTo>
                  <a:lnTo>
                    <a:pt x="5553670" y="0"/>
                  </a:lnTo>
                  <a:lnTo>
                    <a:pt x="5553670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5553670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40301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Implementación Híbrida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913632" y="6854875"/>
            <a:ext cx="8524131" cy="907256"/>
            <a:chOff x="0" y="0"/>
            <a:chExt cx="11365508" cy="1209675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1365509" cy="1209675"/>
            </a:xfrm>
            <a:custGeom>
              <a:avLst/>
              <a:gdLst/>
              <a:ahLst/>
              <a:cxnLst/>
              <a:rect r="r" b="b" t="t" l="l"/>
              <a:pathLst>
                <a:path h="1209675" w="11365509">
                  <a:moveTo>
                    <a:pt x="0" y="0"/>
                  </a:moveTo>
                  <a:lnTo>
                    <a:pt x="11365509" y="0"/>
                  </a:lnTo>
                  <a:lnTo>
                    <a:pt x="11365509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104775"/>
              <a:ext cx="11365508" cy="13144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03011"/>
                  </a:solidFill>
                  <a:latin typeface="Arimo"/>
                  <a:ea typeface="Arimo"/>
                  <a:cs typeface="Arimo"/>
                  <a:sym typeface="Arimo"/>
                </a:rPr>
                <a:t>Mejores resultados académicos combinando presencial y digital con elementos lúdicos.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992238" y="8081070"/>
            <a:ext cx="9445526" cy="907256"/>
            <a:chOff x="0" y="0"/>
            <a:chExt cx="12594035" cy="1209675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2594035" cy="1209675"/>
            </a:xfrm>
            <a:custGeom>
              <a:avLst/>
              <a:gdLst/>
              <a:ahLst/>
              <a:cxnLst/>
              <a:rect r="r" b="b" t="t" l="l"/>
              <a:pathLst>
                <a:path h="1209675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104775"/>
              <a:ext cx="12594035" cy="13144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03011"/>
                  </a:solidFill>
                  <a:latin typeface="Arimo"/>
                  <a:ea typeface="Arimo"/>
                  <a:cs typeface="Arimo"/>
                  <a:sym typeface="Arimo"/>
                </a:rPr>
                <a:t>Estas experiencias reflejan la eficacia de integrar tecnología y juegos para transformar la educación.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C06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EBD4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8" y="2928789"/>
            <a:ext cx="13093601" cy="885974"/>
            <a:chOff x="0" y="0"/>
            <a:chExt cx="17458135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458134" cy="1181298"/>
            </a:xfrm>
            <a:custGeom>
              <a:avLst/>
              <a:gdLst/>
              <a:ahLst/>
              <a:cxnLst/>
              <a:rect r="r" b="b" t="t" l="l"/>
              <a:pathLst>
                <a:path h="1181298" w="17458134">
                  <a:moveTo>
                    <a:pt x="0" y="0"/>
                  </a:moveTo>
                  <a:lnTo>
                    <a:pt x="17458134" y="0"/>
                  </a:lnTo>
                  <a:lnTo>
                    <a:pt x="1745813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7458135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40301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Futuro del E-learning y la Gamificación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2238" y="4339084"/>
            <a:ext cx="7805886" cy="907256"/>
            <a:chOff x="0" y="0"/>
            <a:chExt cx="10407848" cy="12096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04775"/>
              <a:ext cx="10407848" cy="13144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403011"/>
                  </a:solidFill>
                  <a:latin typeface="Arimo"/>
                  <a:ea typeface="Arimo"/>
                  <a:cs typeface="Arimo"/>
                  <a:sym typeface="Arimo"/>
                </a:rPr>
                <a:t>Inteligencia artificial para personalización avanzada del aprendizaje.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2238" y="5345460"/>
            <a:ext cx="7805886" cy="907256"/>
            <a:chOff x="0" y="0"/>
            <a:chExt cx="10407848" cy="12096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04775"/>
              <a:ext cx="10407848" cy="13144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403011"/>
                  </a:solidFill>
                  <a:latin typeface="Arimo"/>
                  <a:ea typeface="Arimo"/>
                  <a:cs typeface="Arimo"/>
                  <a:sym typeface="Arimo"/>
                </a:rPr>
                <a:t>Realidad aumentada y virtual para experiencias inmersivas.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92238" y="6351835"/>
            <a:ext cx="7805886" cy="907256"/>
            <a:chOff x="0" y="0"/>
            <a:chExt cx="10407848" cy="12096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04775"/>
              <a:ext cx="10407848" cy="13144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403011"/>
                  </a:solidFill>
                  <a:latin typeface="Arimo"/>
                  <a:ea typeface="Arimo"/>
                  <a:cs typeface="Arimo"/>
                  <a:sym typeface="Arimo"/>
                </a:rPr>
                <a:t>Análisis de datos que optimizan las trayectorias educativas.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499401" y="4339084"/>
            <a:ext cx="7805886" cy="907256"/>
            <a:chOff x="0" y="0"/>
            <a:chExt cx="10407848" cy="12096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04775"/>
              <a:ext cx="10407848" cy="13144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403011"/>
                  </a:solidFill>
                  <a:latin typeface="Arimo"/>
                  <a:ea typeface="Arimo"/>
                  <a:cs typeface="Arimo"/>
                  <a:sym typeface="Arimo"/>
                </a:rPr>
                <a:t>Microaprendizaje y formatos móviles para aprendizaje en cualquier momento.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499401" y="5345460"/>
            <a:ext cx="7805886" cy="907256"/>
            <a:chOff x="0" y="0"/>
            <a:chExt cx="10407848" cy="120967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04775"/>
              <a:ext cx="10407848" cy="13144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403011"/>
                  </a:solidFill>
                  <a:latin typeface="Arimo"/>
                  <a:ea typeface="Arimo"/>
                  <a:cs typeface="Arimo"/>
                  <a:sym typeface="Arimo"/>
                </a:rPr>
                <a:t>Convergencia de metodologías pedagógicas para un impacto duradero.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C06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EBD4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8" y="2542431"/>
            <a:ext cx="7088237" cy="885974"/>
            <a:chOff x="0" y="0"/>
            <a:chExt cx="9450983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50984" cy="1181298"/>
            </a:xfrm>
            <a:custGeom>
              <a:avLst/>
              <a:gdLst/>
              <a:ahLst/>
              <a:cxnLst/>
              <a:rect r="r" b="b" t="t" l="l"/>
              <a:pathLst>
                <a:path h="1181298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9450983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40301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Conclusiones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2238" y="3952726"/>
            <a:ext cx="7805886" cy="907256"/>
            <a:chOff x="0" y="0"/>
            <a:chExt cx="10407848" cy="12096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04775"/>
              <a:ext cx="10407848" cy="13144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403011"/>
                  </a:solidFill>
                  <a:latin typeface="Arimo"/>
                  <a:ea typeface="Arimo"/>
                  <a:cs typeface="Arimo"/>
                  <a:sym typeface="Arimo"/>
                </a:rPr>
                <a:t>E-learning y gamificación son complementarios, potenciando resultados educativos.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2238" y="4959102"/>
            <a:ext cx="7805886" cy="907256"/>
            <a:chOff x="0" y="0"/>
            <a:chExt cx="10407848" cy="12096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04775"/>
              <a:ext cx="10407848" cy="13144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403011"/>
                  </a:solidFill>
                  <a:latin typeface="Arimo"/>
                  <a:ea typeface="Arimo"/>
                  <a:cs typeface="Arimo"/>
                  <a:sym typeface="Arimo"/>
                </a:rPr>
                <a:t>Enfoque centrado en el estudiante es clave para éxito duradero.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92238" y="5965477"/>
            <a:ext cx="7805886" cy="453629"/>
            <a:chOff x="0" y="0"/>
            <a:chExt cx="10407848" cy="6048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04775"/>
              <a:ext cx="10407848" cy="70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403011"/>
                  </a:solidFill>
                  <a:latin typeface="Arimo"/>
                  <a:ea typeface="Arimo"/>
                  <a:cs typeface="Arimo"/>
                  <a:sym typeface="Arimo"/>
                </a:rPr>
                <a:t>Formación continua de educadores como pilar esencial.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499401" y="3952726"/>
            <a:ext cx="7805886" cy="907256"/>
            <a:chOff x="0" y="0"/>
            <a:chExt cx="10407848" cy="12096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04775"/>
              <a:ext cx="10407848" cy="13144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403011"/>
                  </a:solidFill>
                  <a:latin typeface="Arimo"/>
                  <a:ea typeface="Arimo"/>
                  <a:cs typeface="Arimo"/>
                  <a:sym typeface="Arimo"/>
                </a:rPr>
                <a:t>Equilibrio entre tecnología y pedagogía asegura efectividad.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499401" y="4959102"/>
            <a:ext cx="7805886" cy="907256"/>
            <a:chOff x="0" y="0"/>
            <a:chExt cx="10407848" cy="120967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04775"/>
              <a:ext cx="10407848" cy="13144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403011"/>
                  </a:solidFill>
                  <a:latin typeface="Arimo"/>
                  <a:ea typeface="Arimo"/>
                  <a:cs typeface="Arimo"/>
                  <a:sym typeface="Arimo"/>
                </a:rPr>
                <a:t>El futuro del aprendizaje será personalizado, flexible y motivador para todos.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92238" y="6837164"/>
            <a:ext cx="16303526" cy="907256"/>
            <a:chOff x="0" y="0"/>
            <a:chExt cx="21738035" cy="120967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1738034" cy="1209675"/>
            </a:xfrm>
            <a:custGeom>
              <a:avLst/>
              <a:gdLst/>
              <a:ahLst/>
              <a:cxnLst/>
              <a:rect r="r" b="b" t="t" l="l"/>
              <a:pathLst>
                <a:path h="1209675" w="21738034">
                  <a:moveTo>
                    <a:pt x="0" y="0"/>
                  </a:moveTo>
                  <a:lnTo>
                    <a:pt x="21738034" y="0"/>
                  </a:lnTo>
                  <a:lnTo>
                    <a:pt x="21738034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04775"/>
              <a:ext cx="21738035" cy="13144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03011"/>
                  </a:solidFill>
                  <a:latin typeface="Arimo"/>
                  <a:ea typeface="Arimo"/>
                  <a:cs typeface="Arimo"/>
                  <a:sym typeface="Arimo"/>
                </a:rPr>
                <a:t>Estas bases garantizarán que la transformación educativa responda a los retos del siglo XXI, inspirando a generaciones futuras.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F6EB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07390" y="1000125"/>
            <a:ext cx="13503315" cy="2052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7"/>
              </a:lnSpc>
            </a:pPr>
            <a:r>
              <a:rPr lang="en-US" sz="6900">
                <a:solidFill>
                  <a:srgbClr val="131416"/>
                </a:solidFill>
                <a:latin typeface="Horizon"/>
                <a:ea typeface="Horizon"/>
                <a:cs typeface="Horizon"/>
                <a:sym typeface="Horizon"/>
              </a:rPr>
              <a:t>CONCEPTOS CLAVE APRENDIDOS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960694" y="3860833"/>
            <a:ext cx="13506718" cy="4958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80435" indent="-340217" lvl="1">
              <a:lnSpc>
                <a:spcPts val="4412"/>
              </a:lnSpc>
              <a:buFont typeface="Arial"/>
              <a:buChar char="•"/>
            </a:pPr>
            <a:r>
              <a:rPr lang="en-US" sz="3151">
                <a:solidFill>
                  <a:srgbClr val="131416"/>
                </a:solidFill>
                <a:latin typeface="Garet"/>
                <a:ea typeface="Garet"/>
                <a:cs typeface="Garet"/>
                <a:sym typeface="Garet"/>
              </a:rPr>
              <a:t>E-learning: Educación apoyada en tecnol</a:t>
            </a:r>
            <a:r>
              <a:rPr lang="en-US" sz="3151">
                <a:solidFill>
                  <a:srgbClr val="131416"/>
                </a:solidFill>
                <a:latin typeface="Garet"/>
                <a:ea typeface="Garet"/>
                <a:cs typeface="Garet"/>
                <a:sym typeface="Garet"/>
              </a:rPr>
              <a:t>ogías digitales, accesible y flexible.</a:t>
            </a:r>
          </a:p>
          <a:p>
            <a:pPr algn="just" marL="680435" indent="-340217" lvl="1">
              <a:lnSpc>
                <a:spcPts val="4412"/>
              </a:lnSpc>
              <a:buFont typeface="Arial"/>
              <a:buChar char="•"/>
            </a:pPr>
            <a:r>
              <a:rPr lang="en-US" sz="3151">
                <a:solidFill>
                  <a:srgbClr val="131416"/>
                </a:solidFill>
                <a:latin typeface="Garet"/>
                <a:ea typeface="Garet"/>
                <a:cs typeface="Garet"/>
                <a:sym typeface="Garet"/>
              </a:rPr>
              <a:t>Ven</a:t>
            </a:r>
            <a:r>
              <a:rPr lang="en-US" sz="3151">
                <a:solidFill>
                  <a:srgbClr val="131416"/>
                </a:solidFill>
                <a:latin typeface="Garet"/>
                <a:ea typeface="Garet"/>
                <a:cs typeface="Garet"/>
                <a:sym typeface="Garet"/>
              </a:rPr>
              <a:t>tajas: Aprendizaje autónomo, acceso global y actualización constante.</a:t>
            </a:r>
          </a:p>
          <a:p>
            <a:pPr algn="just" marL="680435" indent="-340217" lvl="1">
              <a:lnSpc>
                <a:spcPts val="4412"/>
              </a:lnSpc>
              <a:buFont typeface="Arial"/>
              <a:buChar char="•"/>
            </a:pPr>
            <a:r>
              <a:rPr lang="en-US" sz="3151">
                <a:solidFill>
                  <a:srgbClr val="131416"/>
                </a:solidFill>
                <a:latin typeface="Garet"/>
                <a:ea typeface="Garet"/>
                <a:cs typeface="Garet"/>
                <a:sym typeface="Garet"/>
              </a:rPr>
              <a:t>Gamificació</a:t>
            </a:r>
            <a:r>
              <a:rPr lang="en-US" sz="3151">
                <a:solidFill>
                  <a:srgbClr val="131416"/>
                </a:solidFill>
                <a:latin typeface="Garet"/>
                <a:ea typeface="Garet"/>
                <a:cs typeface="Garet"/>
                <a:sym typeface="Garet"/>
              </a:rPr>
              <a:t>n: Uso de dinámicas de juego en plataformas educativas para mejorar el compromiso.</a:t>
            </a:r>
          </a:p>
          <a:p>
            <a:pPr algn="just" marL="680435" indent="-340217" lvl="1">
              <a:lnSpc>
                <a:spcPts val="4412"/>
              </a:lnSpc>
              <a:buFont typeface="Arial"/>
              <a:buChar char="•"/>
            </a:pPr>
            <a:r>
              <a:rPr lang="en-US" sz="3151">
                <a:solidFill>
                  <a:srgbClr val="131416"/>
                </a:solidFill>
                <a:latin typeface="Garet"/>
                <a:ea typeface="Garet"/>
                <a:cs typeface="Garet"/>
                <a:sym typeface="Garet"/>
              </a:rPr>
              <a:t>Futuro: Aprendizaje personalizado, realidad aumentada y analítica educativa.</a:t>
            </a:r>
          </a:p>
          <a:p>
            <a:pPr algn="l">
              <a:lnSpc>
                <a:spcPts val="4412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F6EB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01868" y="4593717"/>
            <a:ext cx="13503315" cy="1070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7"/>
              </a:lnSpc>
            </a:pPr>
            <a:r>
              <a:rPr lang="en-US" sz="6900">
                <a:solidFill>
                  <a:srgbClr val="131416"/>
                </a:solidFill>
                <a:latin typeface="Horizon"/>
                <a:ea typeface="Horizon"/>
                <a:cs typeface="Horizon"/>
                <a:sym typeface="Horizon"/>
              </a:rPr>
              <a:t>COMPROMISO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F6EB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07390" y="1000125"/>
            <a:ext cx="13503315" cy="1070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7"/>
              </a:lnSpc>
            </a:pPr>
            <a:r>
              <a:rPr lang="en-US" sz="6900">
                <a:solidFill>
                  <a:srgbClr val="131416"/>
                </a:solidFill>
                <a:latin typeface="Horizon"/>
                <a:ea typeface="Horizon"/>
                <a:cs typeface="Horizon"/>
                <a:sym typeface="Horizon"/>
              </a:rPr>
              <a:t>REFERENCIAS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416041" y="4435592"/>
            <a:ext cx="11455919" cy="2216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2"/>
              </a:lnSpc>
            </a:pPr>
            <a:r>
              <a:rPr lang="en-US" sz="3151">
                <a:solidFill>
                  <a:srgbClr val="131416"/>
                </a:solidFill>
                <a:latin typeface="Garet"/>
                <a:ea typeface="Garet"/>
                <a:cs typeface="Garet"/>
                <a:sym typeface="Garet"/>
              </a:rPr>
              <a:t>https://www.ispring.es/blog/what-is-elearning</a:t>
            </a:r>
          </a:p>
          <a:p>
            <a:pPr algn="ctr">
              <a:lnSpc>
                <a:spcPts val="4412"/>
              </a:lnSpc>
            </a:pPr>
          </a:p>
          <a:p>
            <a:pPr algn="ctr">
              <a:lnSpc>
                <a:spcPts val="4412"/>
              </a:lnSpc>
            </a:pPr>
            <a:r>
              <a:rPr lang="en-US" sz="3151">
                <a:solidFill>
                  <a:srgbClr val="131416"/>
                </a:solidFill>
                <a:latin typeface="Garet"/>
                <a:ea typeface="Garet"/>
                <a:cs typeface="Garet"/>
                <a:sym typeface="Garet"/>
              </a:rPr>
              <a:t>https://conecta.tec.mx/es/noticias/nacional/educacion/que-es-gamificacion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B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37795" y="3389104"/>
            <a:ext cx="8658828" cy="2495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343"/>
              </a:lnSpc>
            </a:pPr>
            <a:r>
              <a:rPr lang="en-US" sz="6099">
                <a:solidFill>
                  <a:srgbClr val="131416"/>
                </a:solidFill>
                <a:latin typeface="Horizon"/>
                <a:ea typeface="Horizon"/>
                <a:cs typeface="Horizon"/>
                <a:sym typeface="Horizon"/>
              </a:rPr>
              <a:t>¡GRACIAS POR SU  ATENCIÓN!</a:t>
            </a:r>
          </a:p>
          <a:p>
            <a:pPr algn="just">
              <a:lnSpc>
                <a:spcPts val="6343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5414714" y="5958103"/>
            <a:ext cx="6704991" cy="89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0"/>
              </a:lnSpc>
            </a:pPr>
            <a:r>
              <a:rPr lang="en-US" sz="5000" spc="1160">
                <a:solidFill>
                  <a:srgbClr val="131416"/>
                </a:solidFill>
                <a:latin typeface="Garet"/>
                <a:ea typeface="Garet"/>
                <a:cs typeface="Garet"/>
                <a:sym typeface="Garet"/>
              </a:rPr>
              <a:t>DUDAS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963751" y="1028700"/>
            <a:ext cx="2757268" cy="3770970"/>
          </a:xfrm>
          <a:custGeom>
            <a:avLst/>
            <a:gdLst/>
            <a:ahLst/>
            <a:cxnLst/>
            <a:rect r="r" b="b" t="t" l="l"/>
            <a:pathLst>
              <a:path h="3770970" w="2757268">
                <a:moveTo>
                  <a:pt x="0" y="0"/>
                </a:moveTo>
                <a:lnTo>
                  <a:pt x="2757268" y="0"/>
                </a:lnTo>
                <a:lnTo>
                  <a:pt x="2757268" y="3770970"/>
                </a:lnTo>
                <a:lnTo>
                  <a:pt x="0" y="37709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11098" y="7899735"/>
            <a:ext cx="13465804" cy="71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0"/>
              </a:lnSpc>
            </a:pPr>
            <a:r>
              <a:rPr lang="en-US" sz="2000" spc="464">
                <a:solidFill>
                  <a:srgbClr val="131416"/>
                </a:solidFill>
                <a:latin typeface="Garet"/>
                <a:ea typeface="Garet"/>
                <a:cs typeface="Garet"/>
                <a:sym typeface="Garet"/>
              </a:rPr>
              <a:t>RECUERDA QUE TENEMOS NUESTRO FORO SEMANAL DONDE PUEDES CONSULTAR CUALQUIER DUDA QUE TE SURJA EN LA SEMANA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B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619" y="4699462"/>
            <a:ext cx="4613551" cy="666407"/>
            <a:chOff x="0" y="0"/>
            <a:chExt cx="1964221" cy="2837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64221" cy="283723"/>
            </a:xfrm>
            <a:custGeom>
              <a:avLst/>
              <a:gdLst/>
              <a:ahLst/>
              <a:cxnLst/>
              <a:rect r="r" b="b" t="t" l="l"/>
              <a:pathLst>
                <a:path h="283723" w="1964221">
                  <a:moveTo>
                    <a:pt x="1761021" y="0"/>
                  </a:moveTo>
                  <a:lnTo>
                    <a:pt x="0" y="0"/>
                  </a:lnTo>
                  <a:lnTo>
                    <a:pt x="0" y="283723"/>
                  </a:lnTo>
                  <a:lnTo>
                    <a:pt x="1761021" y="283723"/>
                  </a:lnTo>
                  <a:lnTo>
                    <a:pt x="1964221" y="141862"/>
                  </a:lnTo>
                  <a:lnTo>
                    <a:pt x="176102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849921" cy="3599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3"/>
                </a:lnSpc>
              </a:pPr>
              <a:r>
                <a:rPr lang="en-US" sz="2799" spc="81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TEMA 1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78654" y="4740441"/>
            <a:ext cx="453358" cy="550094"/>
          </a:xfrm>
          <a:custGeom>
            <a:avLst/>
            <a:gdLst/>
            <a:ahLst/>
            <a:cxnLst/>
            <a:rect r="r" b="b" t="t" l="l"/>
            <a:pathLst>
              <a:path h="550094" w="453358">
                <a:moveTo>
                  <a:pt x="0" y="0"/>
                </a:moveTo>
                <a:lnTo>
                  <a:pt x="453359" y="0"/>
                </a:lnTo>
                <a:lnTo>
                  <a:pt x="453359" y="550094"/>
                </a:lnTo>
                <a:lnTo>
                  <a:pt x="0" y="550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866989" y="3303305"/>
            <a:ext cx="4115190" cy="1267162"/>
            <a:chOff x="0" y="0"/>
            <a:chExt cx="1083836" cy="3337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83836" cy="333738"/>
            </a:xfrm>
            <a:custGeom>
              <a:avLst/>
              <a:gdLst/>
              <a:ahLst/>
              <a:cxnLst/>
              <a:rect r="r" b="b" t="t" l="l"/>
              <a:pathLst>
                <a:path h="333738" w="1083836">
                  <a:moveTo>
                    <a:pt x="880636" y="0"/>
                  </a:moveTo>
                  <a:lnTo>
                    <a:pt x="0" y="0"/>
                  </a:lnTo>
                  <a:lnTo>
                    <a:pt x="0" y="333738"/>
                  </a:lnTo>
                  <a:lnTo>
                    <a:pt x="880636" y="333738"/>
                  </a:lnTo>
                  <a:lnTo>
                    <a:pt x="1083836" y="166869"/>
                  </a:lnTo>
                  <a:lnTo>
                    <a:pt x="880636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969536" cy="4099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3"/>
                </a:lnSpc>
              </a:pPr>
              <a:r>
                <a:rPr lang="en-US" sz="2799" spc="81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RECORDATORIOS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51754" y="3429735"/>
            <a:ext cx="753892" cy="872928"/>
          </a:xfrm>
          <a:custGeom>
            <a:avLst/>
            <a:gdLst/>
            <a:ahLst/>
            <a:cxnLst/>
            <a:rect r="r" b="b" t="t" l="l"/>
            <a:pathLst>
              <a:path h="872928" w="753892">
                <a:moveTo>
                  <a:pt x="0" y="0"/>
                </a:moveTo>
                <a:lnTo>
                  <a:pt x="753892" y="0"/>
                </a:lnTo>
                <a:lnTo>
                  <a:pt x="753892" y="872927"/>
                </a:lnTo>
                <a:lnTo>
                  <a:pt x="0" y="8729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51754" y="-249180"/>
            <a:ext cx="6140237" cy="2980843"/>
            <a:chOff x="0" y="0"/>
            <a:chExt cx="8186982" cy="3974458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986783"/>
              <a:ext cx="8186982" cy="2987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250"/>
                </a:lnSpc>
              </a:pPr>
              <a:r>
                <a:rPr lang="en-US" sz="15000">
                  <a:solidFill>
                    <a:srgbClr val="000000"/>
                  </a:solidFill>
                  <a:latin typeface="Playlist Script"/>
                  <a:ea typeface="Playlist Script"/>
                  <a:cs typeface="Playlist Script"/>
                  <a:sym typeface="Playlist Script"/>
                </a:rPr>
                <a:t>Agenda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95250"/>
              <a:ext cx="8186982" cy="927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33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131715" y="154716"/>
            <a:ext cx="8416862" cy="2844707"/>
            <a:chOff x="0" y="0"/>
            <a:chExt cx="11222483" cy="379294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805268"/>
              <a:ext cx="11222483" cy="2987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250"/>
                </a:lnSpc>
              </a:pPr>
              <a:r>
                <a:rPr lang="en-US" sz="15000">
                  <a:solidFill>
                    <a:srgbClr val="000000"/>
                  </a:solidFill>
                  <a:latin typeface="Playlist Script"/>
                  <a:ea typeface="Playlist Script"/>
                  <a:cs typeface="Playlist Script"/>
                  <a:sym typeface="Playlist Script"/>
                </a:rPr>
                <a:t>Recursos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76200"/>
              <a:ext cx="11222483" cy="747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25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739805" y="3232617"/>
            <a:ext cx="5353646" cy="1267162"/>
            <a:chOff x="0" y="0"/>
            <a:chExt cx="1410014" cy="333738"/>
          </a:xfrm>
        </p:grpSpPr>
        <p:sp>
          <p:nvSpPr>
            <p:cNvPr name="Freeform 17" id="17">
              <a:hlinkClick r:id="rId6" tooltip="https://youtu.be/zq-SjIaR_wg"/>
            </p:cNvPr>
            <p:cNvSpPr/>
            <p:nvPr/>
          </p:nvSpPr>
          <p:spPr>
            <a:xfrm flipH="false" flipV="false" rot="0">
              <a:off x="0" y="0"/>
              <a:ext cx="1410014" cy="333738"/>
            </a:xfrm>
            <a:custGeom>
              <a:avLst/>
              <a:gdLst/>
              <a:ahLst/>
              <a:cxnLst/>
              <a:rect r="r" b="b" t="t" l="l"/>
              <a:pathLst>
                <a:path h="333738" w="1410014">
                  <a:moveTo>
                    <a:pt x="1206814" y="0"/>
                  </a:moveTo>
                  <a:lnTo>
                    <a:pt x="0" y="0"/>
                  </a:lnTo>
                  <a:lnTo>
                    <a:pt x="0" y="333738"/>
                  </a:lnTo>
                  <a:lnTo>
                    <a:pt x="1206814" y="333738"/>
                  </a:lnTo>
                  <a:lnTo>
                    <a:pt x="1410014" y="166869"/>
                  </a:lnTo>
                  <a:lnTo>
                    <a:pt x="120681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14300"/>
              <a:ext cx="1295714" cy="448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659"/>
                </a:lnSpc>
              </a:pPr>
              <a:r>
                <a:rPr lang="en-US" sz="4499" spc="130" u="sng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  <a:hlinkClick r:id="rId7" tooltip="https://youtu.be/zq-SjIaR_wg"/>
                </a:rPr>
                <a:t>Link del Video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739805" y="5032666"/>
            <a:ext cx="5353646" cy="1267162"/>
            <a:chOff x="0" y="0"/>
            <a:chExt cx="1410014" cy="33373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10014" cy="333738"/>
            </a:xfrm>
            <a:custGeom>
              <a:avLst/>
              <a:gdLst/>
              <a:ahLst/>
              <a:cxnLst/>
              <a:rect r="r" b="b" t="t" l="l"/>
              <a:pathLst>
                <a:path h="333738" w="1410014">
                  <a:moveTo>
                    <a:pt x="1206814" y="0"/>
                  </a:moveTo>
                  <a:lnTo>
                    <a:pt x="0" y="0"/>
                  </a:lnTo>
                  <a:lnTo>
                    <a:pt x="0" y="333738"/>
                  </a:lnTo>
                  <a:lnTo>
                    <a:pt x="1206814" y="333738"/>
                  </a:lnTo>
                  <a:lnTo>
                    <a:pt x="1410014" y="166869"/>
                  </a:lnTo>
                  <a:lnTo>
                    <a:pt x="120681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14300"/>
              <a:ext cx="1295714" cy="448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659"/>
                </a:lnSpc>
              </a:pPr>
              <a:r>
                <a:rPr lang="en-US" sz="4499" spc="13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Link de Quizziz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76619" y="5623280"/>
            <a:ext cx="4613551" cy="666407"/>
            <a:chOff x="0" y="0"/>
            <a:chExt cx="1964221" cy="28372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964221" cy="283723"/>
            </a:xfrm>
            <a:custGeom>
              <a:avLst/>
              <a:gdLst/>
              <a:ahLst/>
              <a:cxnLst/>
              <a:rect r="r" b="b" t="t" l="l"/>
              <a:pathLst>
                <a:path h="283723" w="1964221">
                  <a:moveTo>
                    <a:pt x="1761021" y="0"/>
                  </a:moveTo>
                  <a:lnTo>
                    <a:pt x="0" y="0"/>
                  </a:lnTo>
                  <a:lnTo>
                    <a:pt x="0" y="283723"/>
                  </a:lnTo>
                  <a:lnTo>
                    <a:pt x="1761021" y="283723"/>
                  </a:lnTo>
                  <a:lnTo>
                    <a:pt x="1964221" y="141862"/>
                  </a:lnTo>
                  <a:lnTo>
                    <a:pt x="176102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76200"/>
              <a:ext cx="1849921" cy="3599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3"/>
                </a:lnSpc>
              </a:pPr>
              <a:r>
                <a:rPr lang="en-US" sz="2799" spc="81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TEMA 2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76619" y="6604853"/>
            <a:ext cx="4613551" cy="666407"/>
            <a:chOff x="0" y="0"/>
            <a:chExt cx="1964221" cy="28372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964221" cy="283723"/>
            </a:xfrm>
            <a:custGeom>
              <a:avLst/>
              <a:gdLst/>
              <a:ahLst/>
              <a:cxnLst/>
              <a:rect r="r" b="b" t="t" l="l"/>
              <a:pathLst>
                <a:path h="283723" w="1964221">
                  <a:moveTo>
                    <a:pt x="1761021" y="0"/>
                  </a:moveTo>
                  <a:lnTo>
                    <a:pt x="0" y="0"/>
                  </a:lnTo>
                  <a:lnTo>
                    <a:pt x="0" y="283723"/>
                  </a:lnTo>
                  <a:lnTo>
                    <a:pt x="1761021" y="283723"/>
                  </a:lnTo>
                  <a:lnTo>
                    <a:pt x="1964221" y="141862"/>
                  </a:lnTo>
                  <a:lnTo>
                    <a:pt x="176102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76200"/>
              <a:ext cx="1849921" cy="3599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3"/>
                </a:lnSpc>
              </a:pPr>
              <a:r>
                <a:rPr lang="en-US" sz="2799" spc="81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TEMA 3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76619" y="7528435"/>
            <a:ext cx="4613551" cy="666407"/>
            <a:chOff x="0" y="0"/>
            <a:chExt cx="1964221" cy="28372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964221" cy="283723"/>
            </a:xfrm>
            <a:custGeom>
              <a:avLst/>
              <a:gdLst/>
              <a:ahLst/>
              <a:cxnLst/>
              <a:rect r="r" b="b" t="t" l="l"/>
              <a:pathLst>
                <a:path h="283723" w="1964221">
                  <a:moveTo>
                    <a:pt x="1761021" y="0"/>
                  </a:moveTo>
                  <a:lnTo>
                    <a:pt x="0" y="0"/>
                  </a:lnTo>
                  <a:lnTo>
                    <a:pt x="0" y="283723"/>
                  </a:lnTo>
                  <a:lnTo>
                    <a:pt x="1761021" y="283723"/>
                  </a:lnTo>
                  <a:lnTo>
                    <a:pt x="1964221" y="141862"/>
                  </a:lnTo>
                  <a:lnTo>
                    <a:pt x="176102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76200"/>
              <a:ext cx="1849921" cy="3599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3"/>
                </a:lnSpc>
              </a:pPr>
              <a:r>
                <a:rPr lang="en-US" sz="2799" spc="81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TEMA 4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76619" y="8591893"/>
            <a:ext cx="4613551" cy="666407"/>
            <a:chOff x="0" y="0"/>
            <a:chExt cx="1964221" cy="28372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64221" cy="283723"/>
            </a:xfrm>
            <a:custGeom>
              <a:avLst/>
              <a:gdLst/>
              <a:ahLst/>
              <a:cxnLst/>
              <a:rect r="r" b="b" t="t" l="l"/>
              <a:pathLst>
                <a:path h="283723" w="1964221">
                  <a:moveTo>
                    <a:pt x="1761021" y="0"/>
                  </a:moveTo>
                  <a:lnTo>
                    <a:pt x="0" y="0"/>
                  </a:lnTo>
                  <a:lnTo>
                    <a:pt x="0" y="283723"/>
                  </a:lnTo>
                  <a:lnTo>
                    <a:pt x="1761021" y="283723"/>
                  </a:lnTo>
                  <a:lnTo>
                    <a:pt x="1964221" y="141862"/>
                  </a:lnTo>
                  <a:lnTo>
                    <a:pt x="176102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76200"/>
              <a:ext cx="1849921" cy="3599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3"/>
                </a:lnSpc>
              </a:pPr>
              <a:r>
                <a:rPr lang="en-US" sz="2799" spc="81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TEMA 5</a:t>
              </a: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878654" y="5623280"/>
            <a:ext cx="453358" cy="550094"/>
          </a:xfrm>
          <a:custGeom>
            <a:avLst/>
            <a:gdLst/>
            <a:ahLst/>
            <a:cxnLst/>
            <a:rect r="r" b="b" t="t" l="l"/>
            <a:pathLst>
              <a:path h="550094" w="453358">
                <a:moveTo>
                  <a:pt x="0" y="0"/>
                </a:moveTo>
                <a:lnTo>
                  <a:pt x="453359" y="0"/>
                </a:lnTo>
                <a:lnTo>
                  <a:pt x="453359" y="550094"/>
                </a:lnTo>
                <a:lnTo>
                  <a:pt x="0" y="550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878654" y="6604853"/>
            <a:ext cx="453358" cy="550094"/>
          </a:xfrm>
          <a:custGeom>
            <a:avLst/>
            <a:gdLst/>
            <a:ahLst/>
            <a:cxnLst/>
            <a:rect r="r" b="b" t="t" l="l"/>
            <a:pathLst>
              <a:path h="550094" w="453358">
                <a:moveTo>
                  <a:pt x="0" y="0"/>
                </a:moveTo>
                <a:lnTo>
                  <a:pt x="453359" y="0"/>
                </a:lnTo>
                <a:lnTo>
                  <a:pt x="453359" y="550094"/>
                </a:lnTo>
                <a:lnTo>
                  <a:pt x="0" y="550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878654" y="7604635"/>
            <a:ext cx="453358" cy="550094"/>
          </a:xfrm>
          <a:custGeom>
            <a:avLst/>
            <a:gdLst/>
            <a:ahLst/>
            <a:cxnLst/>
            <a:rect r="r" b="b" t="t" l="l"/>
            <a:pathLst>
              <a:path h="550094" w="453358">
                <a:moveTo>
                  <a:pt x="0" y="0"/>
                </a:moveTo>
                <a:lnTo>
                  <a:pt x="453359" y="0"/>
                </a:lnTo>
                <a:lnTo>
                  <a:pt x="453359" y="550094"/>
                </a:lnTo>
                <a:lnTo>
                  <a:pt x="0" y="550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878654" y="8605540"/>
            <a:ext cx="453358" cy="550094"/>
          </a:xfrm>
          <a:custGeom>
            <a:avLst/>
            <a:gdLst/>
            <a:ahLst/>
            <a:cxnLst/>
            <a:rect r="r" b="b" t="t" l="l"/>
            <a:pathLst>
              <a:path h="550094" w="453358">
                <a:moveTo>
                  <a:pt x="0" y="0"/>
                </a:moveTo>
                <a:lnTo>
                  <a:pt x="453359" y="0"/>
                </a:lnTo>
                <a:lnTo>
                  <a:pt x="453359" y="550095"/>
                </a:lnTo>
                <a:lnTo>
                  <a:pt x="0" y="550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6EB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74889" y="654364"/>
            <a:ext cx="13991174" cy="180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890"/>
              </a:lnSpc>
            </a:pPr>
            <a:r>
              <a:rPr lang="en-US" sz="6098">
                <a:solidFill>
                  <a:srgbClr val="626C3B"/>
                </a:solidFill>
                <a:latin typeface="Horizon"/>
                <a:ea typeface="Horizon"/>
                <a:cs typeface="Horizon"/>
                <a:sym typeface="Horizon"/>
              </a:rPr>
              <a:t>COMPETENCIA(S) QUE DESARROLLAREMOS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4661852"/>
            <a:ext cx="18288000" cy="3879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b="true">
                <a:solidFill>
                  <a:srgbClr val="626C3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− Capacidad para implementar sistemas de información en la empresa (ERP, SCM, CRM).</a:t>
            </a:r>
          </a:p>
          <a:p>
            <a:pPr algn="ctr">
              <a:lnSpc>
                <a:spcPts val="6160"/>
              </a:lnSpc>
            </a:pPr>
          </a:p>
          <a:p>
            <a:pPr algn="ctr">
              <a:lnSpc>
                <a:spcPts val="6160"/>
              </a:lnSpc>
            </a:pPr>
            <a:r>
              <a:rPr lang="en-US" sz="4400" b="true">
                <a:solidFill>
                  <a:srgbClr val="626C3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− Habilidad para incorporar TIC de acuerdo con necesidades de cambio organizativo.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C06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EBD4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7200900" cy="10287000"/>
          </a:xfrm>
          <a:custGeom>
            <a:avLst/>
            <a:gdLst/>
            <a:ahLst/>
            <a:cxnLst/>
            <a:rect r="r" b="b" t="t" l="l"/>
            <a:pathLst>
              <a:path h="10287000" w="72009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850237" y="2457152"/>
            <a:ext cx="9445526" cy="1771947"/>
            <a:chOff x="0" y="0"/>
            <a:chExt cx="12594035" cy="236259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2594035" cy="24197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40301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E-learning y Gamificación en Educación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850237" y="4654302"/>
            <a:ext cx="9445526" cy="3175397"/>
            <a:chOff x="0" y="0"/>
            <a:chExt cx="12594035" cy="423386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94035" cy="4233863"/>
            </a:xfrm>
            <a:custGeom>
              <a:avLst/>
              <a:gdLst/>
              <a:ahLst/>
              <a:cxnLst/>
              <a:rect r="r" b="b" t="t" l="l"/>
              <a:pathLst>
                <a:path h="4233863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4233863"/>
                  </a:lnTo>
                  <a:lnTo>
                    <a:pt x="0" y="42338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04775"/>
              <a:ext cx="12594035" cy="43386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03011"/>
                  </a:solidFill>
                  <a:latin typeface="Arimo"/>
                  <a:ea typeface="Arimo"/>
                  <a:cs typeface="Arimo"/>
                  <a:sym typeface="Arimo"/>
                </a:rPr>
                <a:t>La educación está atravesando una transformación profunda gracias al avance de tecnologías digitales. El e-learning y la gamificación se presentan como herramientas clave para transformar el aprendizaje, haciéndolo más accesible, flexible y motivador. Esta presentación explora las tendencias actuales hasta 2025, mostrando cómo estas soluciones innovadoras responden a los desafíos educativos modernos y preparan el camino para el futuro del aprendizaje.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C06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EBD4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7200900" cy="10287000"/>
          </a:xfrm>
          <a:custGeom>
            <a:avLst/>
            <a:gdLst/>
            <a:ahLst/>
            <a:cxnLst/>
            <a:rect r="r" b="b" t="t" l="l"/>
            <a:pathLst>
              <a:path h="10287000" w="72009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826127" y="761107"/>
            <a:ext cx="7164289" cy="864394"/>
            <a:chOff x="0" y="0"/>
            <a:chExt cx="9552385" cy="115252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552385" cy="1152525"/>
            </a:xfrm>
            <a:custGeom>
              <a:avLst/>
              <a:gdLst/>
              <a:ahLst/>
              <a:cxnLst/>
              <a:rect r="r" b="b" t="t" l="l"/>
              <a:pathLst>
                <a:path h="1152525" w="9552385">
                  <a:moveTo>
                    <a:pt x="0" y="0"/>
                  </a:moveTo>
                  <a:lnTo>
                    <a:pt x="9552385" y="0"/>
                  </a:lnTo>
                  <a:lnTo>
                    <a:pt x="9552385" y="1152525"/>
                  </a:lnTo>
                  <a:lnTo>
                    <a:pt x="0" y="11525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9552385" cy="12001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749"/>
                </a:lnSpc>
              </a:pPr>
              <a:r>
                <a:rPr lang="en-US" sz="5437" b="true">
                  <a:solidFill>
                    <a:srgbClr val="40301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¿Qué es el E-learning?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821365" y="2035522"/>
            <a:ext cx="4618136" cy="4720530"/>
            <a:chOff x="0" y="0"/>
            <a:chExt cx="6157515" cy="62940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6144768" cy="6281293"/>
            </a:xfrm>
            <a:custGeom>
              <a:avLst/>
              <a:gdLst/>
              <a:ahLst/>
              <a:cxnLst/>
              <a:rect r="r" b="b" t="t" l="l"/>
              <a:pathLst>
                <a:path h="6281293" w="6144768">
                  <a:moveTo>
                    <a:pt x="0" y="553212"/>
                  </a:moveTo>
                  <a:cubicBezTo>
                    <a:pt x="0" y="247650"/>
                    <a:pt x="247650" y="0"/>
                    <a:pt x="553212" y="0"/>
                  </a:cubicBezTo>
                  <a:lnTo>
                    <a:pt x="5591556" y="0"/>
                  </a:lnTo>
                  <a:cubicBezTo>
                    <a:pt x="5897118" y="0"/>
                    <a:pt x="6144768" y="247650"/>
                    <a:pt x="6144768" y="553212"/>
                  </a:cubicBezTo>
                  <a:lnTo>
                    <a:pt x="6144768" y="5728081"/>
                  </a:lnTo>
                  <a:cubicBezTo>
                    <a:pt x="6144768" y="6033643"/>
                    <a:pt x="5897118" y="6281293"/>
                    <a:pt x="5591556" y="6281293"/>
                  </a:cubicBezTo>
                  <a:lnTo>
                    <a:pt x="553212" y="6281293"/>
                  </a:lnTo>
                  <a:cubicBezTo>
                    <a:pt x="247650" y="6281293"/>
                    <a:pt x="0" y="6033643"/>
                    <a:pt x="0" y="5728081"/>
                  </a:cubicBezTo>
                  <a:close/>
                </a:path>
              </a:pathLst>
            </a:custGeom>
            <a:solidFill>
              <a:srgbClr val="626C3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157468" cy="6293993"/>
            </a:xfrm>
            <a:custGeom>
              <a:avLst/>
              <a:gdLst/>
              <a:ahLst/>
              <a:cxnLst/>
              <a:rect r="r" b="b" t="t" l="l"/>
              <a:pathLst>
                <a:path h="6293993" w="6157468">
                  <a:moveTo>
                    <a:pt x="0" y="559562"/>
                  </a:moveTo>
                  <a:cubicBezTo>
                    <a:pt x="0" y="250571"/>
                    <a:pt x="250571" y="0"/>
                    <a:pt x="559562" y="0"/>
                  </a:cubicBezTo>
                  <a:lnTo>
                    <a:pt x="5597906" y="0"/>
                  </a:lnTo>
                  <a:lnTo>
                    <a:pt x="5597906" y="6350"/>
                  </a:lnTo>
                  <a:lnTo>
                    <a:pt x="5597906" y="0"/>
                  </a:lnTo>
                  <a:cubicBezTo>
                    <a:pt x="5906897" y="0"/>
                    <a:pt x="6157468" y="250571"/>
                    <a:pt x="6157468" y="559562"/>
                  </a:cubicBezTo>
                  <a:lnTo>
                    <a:pt x="6151118" y="559562"/>
                  </a:lnTo>
                  <a:lnTo>
                    <a:pt x="6157468" y="559562"/>
                  </a:lnTo>
                  <a:lnTo>
                    <a:pt x="6157468" y="5734431"/>
                  </a:lnTo>
                  <a:lnTo>
                    <a:pt x="6151118" y="5734431"/>
                  </a:lnTo>
                  <a:lnTo>
                    <a:pt x="6157468" y="5734431"/>
                  </a:lnTo>
                  <a:cubicBezTo>
                    <a:pt x="6157468" y="6043422"/>
                    <a:pt x="5906897" y="6293993"/>
                    <a:pt x="5597906" y="6293993"/>
                  </a:cubicBezTo>
                  <a:lnTo>
                    <a:pt x="5597906" y="6287643"/>
                  </a:lnTo>
                  <a:lnTo>
                    <a:pt x="5597906" y="6293993"/>
                  </a:lnTo>
                  <a:lnTo>
                    <a:pt x="559562" y="6293993"/>
                  </a:lnTo>
                  <a:lnTo>
                    <a:pt x="559562" y="6287643"/>
                  </a:lnTo>
                  <a:lnTo>
                    <a:pt x="559562" y="6293993"/>
                  </a:lnTo>
                  <a:cubicBezTo>
                    <a:pt x="250571" y="6293993"/>
                    <a:pt x="0" y="6043549"/>
                    <a:pt x="0" y="5734431"/>
                  </a:cubicBezTo>
                  <a:lnTo>
                    <a:pt x="0" y="559562"/>
                  </a:lnTo>
                  <a:lnTo>
                    <a:pt x="6350" y="559562"/>
                  </a:lnTo>
                  <a:lnTo>
                    <a:pt x="0" y="559562"/>
                  </a:lnTo>
                  <a:moveTo>
                    <a:pt x="12700" y="559562"/>
                  </a:moveTo>
                  <a:lnTo>
                    <a:pt x="12700" y="5734431"/>
                  </a:lnTo>
                  <a:lnTo>
                    <a:pt x="6350" y="5734431"/>
                  </a:lnTo>
                  <a:lnTo>
                    <a:pt x="12700" y="5734431"/>
                  </a:lnTo>
                  <a:cubicBezTo>
                    <a:pt x="12700" y="6036437"/>
                    <a:pt x="257556" y="6281293"/>
                    <a:pt x="559562" y="6281293"/>
                  </a:cubicBezTo>
                  <a:lnTo>
                    <a:pt x="5597906" y="6281293"/>
                  </a:lnTo>
                  <a:cubicBezTo>
                    <a:pt x="5899912" y="6281293"/>
                    <a:pt x="6144768" y="6036437"/>
                    <a:pt x="6144768" y="5734431"/>
                  </a:cubicBezTo>
                  <a:lnTo>
                    <a:pt x="6144768" y="559562"/>
                  </a:lnTo>
                  <a:cubicBezTo>
                    <a:pt x="6144768" y="257556"/>
                    <a:pt x="5899912" y="12700"/>
                    <a:pt x="5597906" y="12700"/>
                  </a:cubicBezTo>
                  <a:lnTo>
                    <a:pt x="559562" y="12700"/>
                  </a:lnTo>
                  <a:lnTo>
                    <a:pt x="559562" y="6350"/>
                  </a:lnTo>
                  <a:lnTo>
                    <a:pt x="559562" y="12700"/>
                  </a:lnTo>
                  <a:cubicBezTo>
                    <a:pt x="257556" y="12700"/>
                    <a:pt x="12700" y="257556"/>
                    <a:pt x="12700" y="559562"/>
                  </a:cubicBezTo>
                  <a:close/>
                </a:path>
              </a:pathLst>
            </a:custGeom>
            <a:solidFill>
              <a:srgbClr val="7B8554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8112175" y="2326332"/>
            <a:ext cx="3457724" cy="432047"/>
            <a:chOff x="0" y="0"/>
            <a:chExt cx="4610298" cy="57606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610298" cy="576063"/>
            </a:xfrm>
            <a:custGeom>
              <a:avLst/>
              <a:gdLst/>
              <a:ahLst/>
              <a:cxnLst/>
              <a:rect r="r" b="b" t="t" l="l"/>
              <a:pathLst>
                <a:path h="576063" w="4610298">
                  <a:moveTo>
                    <a:pt x="0" y="0"/>
                  </a:moveTo>
                  <a:lnTo>
                    <a:pt x="4610298" y="0"/>
                  </a:lnTo>
                  <a:lnTo>
                    <a:pt x="4610298" y="576063"/>
                  </a:lnTo>
                  <a:lnTo>
                    <a:pt x="0" y="5760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4610298" cy="6046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Definición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112175" y="2924324"/>
            <a:ext cx="4036516" cy="3540919"/>
            <a:chOff x="0" y="0"/>
            <a:chExt cx="5382022" cy="472122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382022" cy="4721225"/>
            </a:xfrm>
            <a:custGeom>
              <a:avLst/>
              <a:gdLst/>
              <a:ahLst/>
              <a:cxnLst/>
              <a:rect r="r" b="b" t="t" l="l"/>
              <a:pathLst>
                <a:path h="4721225" w="5382022">
                  <a:moveTo>
                    <a:pt x="0" y="0"/>
                  </a:moveTo>
                  <a:lnTo>
                    <a:pt x="5382022" y="0"/>
                  </a:lnTo>
                  <a:lnTo>
                    <a:pt x="5382022" y="4721225"/>
                  </a:lnTo>
                  <a:lnTo>
                    <a:pt x="0" y="47212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5382022" cy="48164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125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Es el aprendizaje electrónico que utiliza recursos digitales para facilitar la educación sin necesidad de presencia física. Proporciona acceso a materiales y cursos en línea, permitiendo estudiar desde cualquier lugar.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706499" y="2035522"/>
            <a:ext cx="4618136" cy="4720530"/>
            <a:chOff x="0" y="0"/>
            <a:chExt cx="6157515" cy="629404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6144768" cy="6281293"/>
            </a:xfrm>
            <a:custGeom>
              <a:avLst/>
              <a:gdLst/>
              <a:ahLst/>
              <a:cxnLst/>
              <a:rect r="r" b="b" t="t" l="l"/>
              <a:pathLst>
                <a:path h="6281293" w="6144768">
                  <a:moveTo>
                    <a:pt x="0" y="553212"/>
                  </a:moveTo>
                  <a:cubicBezTo>
                    <a:pt x="0" y="247650"/>
                    <a:pt x="247650" y="0"/>
                    <a:pt x="553212" y="0"/>
                  </a:cubicBezTo>
                  <a:lnTo>
                    <a:pt x="5591556" y="0"/>
                  </a:lnTo>
                  <a:cubicBezTo>
                    <a:pt x="5897118" y="0"/>
                    <a:pt x="6144768" y="247650"/>
                    <a:pt x="6144768" y="553212"/>
                  </a:cubicBezTo>
                  <a:lnTo>
                    <a:pt x="6144768" y="5728081"/>
                  </a:lnTo>
                  <a:cubicBezTo>
                    <a:pt x="6144768" y="6033643"/>
                    <a:pt x="5897118" y="6281293"/>
                    <a:pt x="5591556" y="6281293"/>
                  </a:cubicBezTo>
                  <a:lnTo>
                    <a:pt x="553212" y="6281293"/>
                  </a:lnTo>
                  <a:cubicBezTo>
                    <a:pt x="247650" y="6281293"/>
                    <a:pt x="0" y="6033643"/>
                    <a:pt x="0" y="5728081"/>
                  </a:cubicBezTo>
                  <a:close/>
                </a:path>
              </a:pathLst>
            </a:custGeom>
            <a:solidFill>
              <a:srgbClr val="83792E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157468" cy="6293993"/>
            </a:xfrm>
            <a:custGeom>
              <a:avLst/>
              <a:gdLst/>
              <a:ahLst/>
              <a:cxnLst/>
              <a:rect r="r" b="b" t="t" l="l"/>
              <a:pathLst>
                <a:path h="6293993" w="6157468">
                  <a:moveTo>
                    <a:pt x="0" y="559562"/>
                  </a:moveTo>
                  <a:cubicBezTo>
                    <a:pt x="0" y="250571"/>
                    <a:pt x="250571" y="0"/>
                    <a:pt x="559562" y="0"/>
                  </a:cubicBezTo>
                  <a:lnTo>
                    <a:pt x="5597906" y="0"/>
                  </a:lnTo>
                  <a:lnTo>
                    <a:pt x="5597906" y="6350"/>
                  </a:lnTo>
                  <a:lnTo>
                    <a:pt x="5597906" y="0"/>
                  </a:lnTo>
                  <a:cubicBezTo>
                    <a:pt x="5906897" y="0"/>
                    <a:pt x="6157468" y="250571"/>
                    <a:pt x="6157468" y="559562"/>
                  </a:cubicBezTo>
                  <a:lnTo>
                    <a:pt x="6151118" y="559562"/>
                  </a:lnTo>
                  <a:lnTo>
                    <a:pt x="6157468" y="559562"/>
                  </a:lnTo>
                  <a:lnTo>
                    <a:pt x="6157468" y="5734431"/>
                  </a:lnTo>
                  <a:lnTo>
                    <a:pt x="6151118" y="5734431"/>
                  </a:lnTo>
                  <a:lnTo>
                    <a:pt x="6157468" y="5734431"/>
                  </a:lnTo>
                  <a:cubicBezTo>
                    <a:pt x="6157468" y="6043422"/>
                    <a:pt x="5906897" y="6293993"/>
                    <a:pt x="5597906" y="6293993"/>
                  </a:cubicBezTo>
                  <a:lnTo>
                    <a:pt x="5597906" y="6287643"/>
                  </a:lnTo>
                  <a:lnTo>
                    <a:pt x="5597906" y="6293993"/>
                  </a:lnTo>
                  <a:lnTo>
                    <a:pt x="559562" y="6293993"/>
                  </a:lnTo>
                  <a:lnTo>
                    <a:pt x="559562" y="6287643"/>
                  </a:lnTo>
                  <a:lnTo>
                    <a:pt x="559562" y="6293993"/>
                  </a:lnTo>
                  <a:cubicBezTo>
                    <a:pt x="250571" y="6293993"/>
                    <a:pt x="0" y="6043549"/>
                    <a:pt x="0" y="5734431"/>
                  </a:cubicBezTo>
                  <a:lnTo>
                    <a:pt x="0" y="559562"/>
                  </a:lnTo>
                  <a:lnTo>
                    <a:pt x="6350" y="559562"/>
                  </a:lnTo>
                  <a:lnTo>
                    <a:pt x="0" y="559562"/>
                  </a:lnTo>
                  <a:moveTo>
                    <a:pt x="12700" y="559562"/>
                  </a:moveTo>
                  <a:lnTo>
                    <a:pt x="12700" y="5734431"/>
                  </a:lnTo>
                  <a:lnTo>
                    <a:pt x="6350" y="5734431"/>
                  </a:lnTo>
                  <a:lnTo>
                    <a:pt x="12700" y="5734431"/>
                  </a:lnTo>
                  <a:cubicBezTo>
                    <a:pt x="12700" y="6036437"/>
                    <a:pt x="257556" y="6281293"/>
                    <a:pt x="559562" y="6281293"/>
                  </a:cubicBezTo>
                  <a:lnTo>
                    <a:pt x="5597906" y="6281293"/>
                  </a:lnTo>
                  <a:cubicBezTo>
                    <a:pt x="5899912" y="6281293"/>
                    <a:pt x="6144768" y="6036437"/>
                    <a:pt x="6144768" y="5734431"/>
                  </a:cubicBezTo>
                  <a:lnTo>
                    <a:pt x="6144768" y="559562"/>
                  </a:lnTo>
                  <a:cubicBezTo>
                    <a:pt x="6144768" y="257556"/>
                    <a:pt x="5899912" y="12700"/>
                    <a:pt x="5597906" y="12700"/>
                  </a:cubicBezTo>
                  <a:lnTo>
                    <a:pt x="559562" y="12700"/>
                  </a:lnTo>
                  <a:lnTo>
                    <a:pt x="559562" y="6350"/>
                  </a:lnTo>
                  <a:lnTo>
                    <a:pt x="559562" y="12700"/>
                  </a:lnTo>
                  <a:cubicBezTo>
                    <a:pt x="257556" y="12700"/>
                    <a:pt x="12700" y="257556"/>
                    <a:pt x="12700" y="559562"/>
                  </a:cubicBezTo>
                  <a:close/>
                </a:path>
              </a:pathLst>
            </a:custGeom>
            <a:solidFill>
              <a:srgbClr val="9C9247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2997309" y="2326332"/>
            <a:ext cx="3457724" cy="432047"/>
            <a:chOff x="0" y="0"/>
            <a:chExt cx="4610298" cy="57606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610298" cy="576063"/>
            </a:xfrm>
            <a:custGeom>
              <a:avLst/>
              <a:gdLst/>
              <a:ahLst/>
              <a:cxnLst/>
              <a:rect r="r" b="b" t="t" l="l"/>
              <a:pathLst>
                <a:path h="576063" w="4610298">
                  <a:moveTo>
                    <a:pt x="0" y="0"/>
                  </a:moveTo>
                  <a:lnTo>
                    <a:pt x="4610298" y="0"/>
                  </a:lnTo>
                  <a:lnTo>
                    <a:pt x="4610298" y="576063"/>
                  </a:lnTo>
                  <a:lnTo>
                    <a:pt x="0" y="5760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4610298" cy="6046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Evolución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2997309" y="2924324"/>
            <a:ext cx="4036516" cy="3098304"/>
            <a:chOff x="0" y="0"/>
            <a:chExt cx="5382022" cy="413107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382022" cy="4131072"/>
            </a:xfrm>
            <a:custGeom>
              <a:avLst/>
              <a:gdLst/>
              <a:ahLst/>
              <a:cxnLst/>
              <a:rect r="r" b="b" t="t" l="l"/>
              <a:pathLst>
                <a:path h="4131072" w="5382022">
                  <a:moveTo>
                    <a:pt x="0" y="0"/>
                  </a:moveTo>
                  <a:lnTo>
                    <a:pt x="5382022" y="0"/>
                  </a:lnTo>
                  <a:lnTo>
                    <a:pt x="5382022" y="4131072"/>
                  </a:lnTo>
                  <a:lnTo>
                    <a:pt x="0" y="41310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95250"/>
              <a:ext cx="5382022" cy="422632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125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El e-learning ha evolucionado desde simples sistemas de distribución de contenidos hasta plataformas interactivas y colaborativas, que incorporan multimedia y seguimiento en tiempo real.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7821365" y="7023050"/>
            <a:ext cx="9503271" cy="2507456"/>
            <a:chOff x="0" y="0"/>
            <a:chExt cx="12671028" cy="334327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6350" y="6350"/>
              <a:ext cx="12658217" cy="3330575"/>
            </a:xfrm>
            <a:custGeom>
              <a:avLst/>
              <a:gdLst/>
              <a:ahLst/>
              <a:cxnLst/>
              <a:rect r="r" b="b" t="t" l="l"/>
              <a:pathLst>
                <a:path h="3330575" w="12658217">
                  <a:moveTo>
                    <a:pt x="0" y="553212"/>
                  </a:moveTo>
                  <a:cubicBezTo>
                    <a:pt x="0" y="247650"/>
                    <a:pt x="248412" y="0"/>
                    <a:pt x="554736" y="0"/>
                  </a:cubicBezTo>
                  <a:lnTo>
                    <a:pt x="12103481" y="0"/>
                  </a:lnTo>
                  <a:cubicBezTo>
                    <a:pt x="12409932" y="0"/>
                    <a:pt x="12658217" y="247650"/>
                    <a:pt x="12658217" y="553212"/>
                  </a:cubicBezTo>
                  <a:lnTo>
                    <a:pt x="12658217" y="2777363"/>
                  </a:lnTo>
                  <a:cubicBezTo>
                    <a:pt x="12658217" y="3082925"/>
                    <a:pt x="12409805" y="3330575"/>
                    <a:pt x="12103481" y="3330575"/>
                  </a:cubicBezTo>
                  <a:lnTo>
                    <a:pt x="554736" y="3330575"/>
                  </a:lnTo>
                  <a:cubicBezTo>
                    <a:pt x="248412" y="3330575"/>
                    <a:pt x="0" y="3082925"/>
                    <a:pt x="0" y="2777363"/>
                  </a:cubicBezTo>
                  <a:close/>
                </a:path>
              </a:pathLst>
            </a:custGeom>
            <a:solidFill>
              <a:srgbClr val="E8AF3B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2670917" cy="3343275"/>
            </a:xfrm>
            <a:custGeom>
              <a:avLst/>
              <a:gdLst/>
              <a:ahLst/>
              <a:cxnLst/>
              <a:rect r="r" b="b" t="t" l="l"/>
              <a:pathLst>
                <a:path h="3343275" w="12670917">
                  <a:moveTo>
                    <a:pt x="0" y="559562"/>
                  </a:moveTo>
                  <a:cubicBezTo>
                    <a:pt x="0" y="250571"/>
                    <a:pt x="251206" y="0"/>
                    <a:pt x="561086" y="0"/>
                  </a:cubicBezTo>
                  <a:lnTo>
                    <a:pt x="12109831" y="0"/>
                  </a:lnTo>
                  <a:lnTo>
                    <a:pt x="12109831" y="6350"/>
                  </a:lnTo>
                  <a:lnTo>
                    <a:pt x="12109831" y="0"/>
                  </a:lnTo>
                  <a:cubicBezTo>
                    <a:pt x="12419712" y="0"/>
                    <a:pt x="12670917" y="250571"/>
                    <a:pt x="12670917" y="559562"/>
                  </a:cubicBezTo>
                  <a:lnTo>
                    <a:pt x="12664567" y="559562"/>
                  </a:lnTo>
                  <a:lnTo>
                    <a:pt x="12670917" y="559562"/>
                  </a:lnTo>
                  <a:lnTo>
                    <a:pt x="12670917" y="2783713"/>
                  </a:lnTo>
                  <a:lnTo>
                    <a:pt x="12664567" y="2783713"/>
                  </a:lnTo>
                  <a:lnTo>
                    <a:pt x="12670917" y="2783713"/>
                  </a:lnTo>
                  <a:cubicBezTo>
                    <a:pt x="12670917" y="3092831"/>
                    <a:pt x="12419712" y="3343275"/>
                    <a:pt x="12109831" y="3343275"/>
                  </a:cubicBezTo>
                  <a:lnTo>
                    <a:pt x="12109831" y="3336925"/>
                  </a:lnTo>
                  <a:lnTo>
                    <a:pt x="12109831" y="3343275"/>
                  </a:lnTo>
                  <a:lnTo>
                    <a:pt x="561086" y="3343275"/>
                  </a:lnTo>
                  <a:lnTo>
                    <a:pt x="561086" y="3336925"/>
                  </a:lnTo>
                  <a:lnTo>
                    <a:pt x="561086" y="3343275"/>
                  </a:lnTo>
                  <a:cubicBezTo>
                    <a:pt x="251206" y="3343275"/>
                    <a:pt x="0" y="3092704"/>
                    <a:pt x="0" y="2783713"/>
                  </a:cubicBezTo>
                  <a:lnTo>
                    <a:pt x="0" y="559562"/>
                  </a:lnTo>
                  <a:lnTo>
                    <a:pt x="6350" y="559562"/>
                  </a:lnTo>
                  <a:lnTo>
                    <a:pt x="0" y="559562"/>
                  </a:lnTo>
                  <a:moveTo>
                    <a:pt x="12700" y="559562"/>
                  </a:moveTo>
                  <a:lnTo>
                    <a:pt x="12700" y="2783713"/>
                  </a:lnTo>
                  <a:lnTo>
                    <a:pt x="6350" y="2783713"/>
                  </a:lnTo>
                  <a:lnTo>
                    <a:pt x="12700" y="2783713"/>
                  </a:lnTo>
                  <a:cubicBezTo>
                    <a:pt x="12700" y="3085719"/>
                    <a:pt x="258191" y="3330575"/>
                    <a:pt x="561086" y="3330575"/>
                  </a:cubicBezTo>
                  <a:lnTo>
                    <a:pt x="12109831" y="3330575"/>
                  </a:lnTo>
                  <a:cubicBezTo>
                    <a:pt x="12412726" y="3330575"/>
                    <a:pt x="12658217" y="3085719"/>
                    <a:pt x="12658217" y="2783713"/>
                  </a:cubicBezTo>
                  <a:lnTo>
                    <a:pt x="12658217" y="559562"/>
                  </a:lnTo>
                  <a:cubicBezTo>
                    <a:pt x="12658344" y="257556"/>
                    <a:pt x="12412853" y="12700"/>
                    <a:pt x="12109831" y="12700"/>
                  </a:cubicBezTo>
                  <a:lnTo>
                    <a:pt x="561086" y="12700"/>
                  </a:lnTo>
                  <a:lnTo>
                    <a:pt x="561086" y="6350"/>
                  </a:lnTo>
                  <a:lnTo>
                    <a:pt x="561086" y="12700"/>
                  </a:lnTo>
                  <a:cubicBezTo>
                    <a:pt x="258191" y="12700"/>
                    <a:pt x="12700" y="257556"/>
                    <a:pt x="12700" y="559562"/>
                  </a:cubicBezTo>
                  <a:close/>
                </a:path>
              </a:pathLst>
            </a:custGeom>
            <a:solidFill>
              <a:srgbClr val="CE9521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8112175" y="7313860"/>
            <a:ext cx="3457724" cy="432047"/>
            <a:chOff x="0" y="0"/>
            <a:chExt cx="4610298" cy="57606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610298" cy="576063"/>
            </a:xfrm>
            <a:custGeom>
              <a:avLst/>
              <a:gdLst/>
              <a:ahLst/>
              <a:cxnLst/>
              <a:rect r="r" b="b" t="t" l="l"/>
              <a:pathLst>
                <a:path h="576063" w="4610298">
                  <a:moveTo>
                    <a:pt x="0" y="0"/>
                  </a:moveTo>
                  <a:lnTo>
                    <a:pt x="4610298" y="0"/>
                  </a:lnTo>
                  <a:lnTo>
                    <a:pt x="4610298" y="576063"/>
                  </a:lnTo>
                  <a:lnTo>
                    <a:pt x="0" y="5760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28575"/>
              <a:ext cx="4610298" cy="6046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 b="true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Importancia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8112175" y="7911852"/>
            <a:ext cx="8921651" cy="1327845"/>
            <a:chOff x="0" y="0"/>
            <a:chExt cx="11895535" cy="177046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1895535" cy="1770460"/>
            </a:xfrm>
            <a:custGeom>
              <a:avLst/>
              <a:gdLst/>
              <a:ahLst/>
              <a:cxnLst/>
              <a:rect r="r" b="b" t="t" l="l"/>
              <a:pathLst>
                <a:path h="1770460" w="11895535">
                  <a:moveTo>
                    <a:pt x="0" y="0"/>
                  </a:moveTo>
                  <a:lnTo>
                    <a:pt x="11895535" y="0"/>
                  </a:lnTo>
                  <a:lnTo>
                    <a:pt x="11895535" y="1770460"/>
                  </a:lnTo>
                  <a:lnTo>
                    <a:pt x="0" y="17704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95250"/>
              <a:ext cx="11895535" cy="186571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125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Hoy es un componente central en la transformación educativa, promoviendo la democratización del conocimiento y adaptándose a las necesidades del mundo digital.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C06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EBD4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8" y="3382416"/>
            <a:ext cx="7805886" cy="885974"/>
            <a:chOff x="0" y="0"/>
            <a:chExt cx="10407848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407848" cy="1181298"/>
            </a:xfrm>
            <a:custGeom>
              <a:avLst/>
              <a:gdLst/>
              <a:ahLst/>
              <a:cxnLst/>
              <a:rect r="r" b="b" t="t" l="l"/>
              <a:pathLst>
                <a:path h="118129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0407848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40301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Ventajas del E-learning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2238" y="4792712"/>
            <a:ext cx="7805886" cy="453629"/>
            <a:chOff x="0" y="0"/>
            <a:chExt cx="10407848" cy="60483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04775"/>
              <a:ext cx="10407848" cy="70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403011"/>
                  </a:solidFill>
                  <a:latin typeface="Arimo"/>
                  <a:ea typeface="Arimo"/>
                  <a:cs typeface="Arimo"/>
                  <a:sym typeface="Arimo"/>
                </a:rPr>
                <a:t>Flexibilidad para aprender a ritmo y horario propio.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2238" y="5345460"/>
            <a:ext cx="7805886" cy="453629"/>
            <a:chOff x="0" y="0"/>
            <a:chExt cx="10407848" cy="60483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04775"/>
              <a:ext cx="10407848" cy="70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403011"/>
                  </a:solidFill>
                  <a:latin typeface="Arimo"/>
                  <a:ea typeface="Arimo"/>
                  <a:cs typeface="Arimo"/>
                  <a:sym typeface="Arimo"/>
                </a:rPr>
                <a:t>Accesibilidad desde cualquier ubicación con conexión.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92238" y="5898208"/>
            <a:ext cx="7805886" cy="907256"/>
            <a:chOff x="0" y="0"/>
            <a:chExt cx="10407848" cy="12096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04775"/>
              <a:ext cx="10407848" cy="13144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403011"/>
                  </a:solidFill>
                  <a:latin typeface="Arimo"/>
                  <a:ea typeface="Arimo"/>
                  <a:cs typeface="Arimo"/>
                  <a:sym typeface="Arimo"/>
                </a:rPr>
                <a:t>Personalización del contenido según necesidades individuales.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499401" y="4792712"/>
            <a:ext cx="7805886" cy="907256"/>
            <a:chOff x="0" y="0"/>
            <a:chExt cx="10407848" cy="12096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04775"/>
              <a:ext cx="10407848" cy="13144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403011"/>
                  </a:solidFill>
                  <a:latin typeface="Arimo"/>
                  <a:ea typeface="Arimo"/>
                  <a:cs typeface="Arimo"/>
                  <a:sym typeface="Arimo"/>
                </a:rPr>
                <a:t>Reducción significativa de costos en infraestructura y materiales.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499401" y="5799087"/>
            <a:ext cx="7805886" cy="907256"/>
            <a:chOff x="0" y="0"/>
            <a:chExt cx="10407848" cy="120967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04775"/>
              <a:ext cx="10407848" cy="13144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403011"/>
                  </a:solidFill>
                  <a:latin typeface="Arimo"/>
                  <a:ea typeface="Arimo"/>
                  <a:cs typeface="Arimo"/>
                  <a:sym typeface="Arimo"/>
                </a:rPr>
                <a:t>Posibilidad de seguimiento detallado y análisis del progreso estudiantil.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C06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EBD4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1087100" y="-1935"/>
            <a:ext cx="7200900" cy="10288935"/>
          </a:xfrm>
          <a:custGeom>
            <a:avLst/>
            <a:gdLst/>
            <a:ahLst/>
            <a:cxnLst/>
            <a:rect r="r" b="b" t="t" l="l"/>
            <a:pathLst>
              <a:path h="10288935" w="7200900">
                <a:moveTo>
                  <a:pt x="0" y="0"/>
                </a:moveTo>
                <a:lnTo>
                  <a:pt x="7200900" y="0"/>
                </a:lnTo>
                <a:lnTo>
                  <a:pt x="7200900" y="10288935"/>
                </a:lnTo>
                <a:lnTo>
                  <a:pt x="0" y="102889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" t="0" r="-9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24669" y="726430"/>
            <a:ext cx="7228880" cy="825550"/>
            <a:chOff x="0" y="0"/>
            <a:chExt cx="9638507" cy="11007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638507" cy="1100733"/>
            </a:xfrm>
            <a:custGeom>
              <a:avLst/>
              <a:gdLst/>
              <a:ahLst/>
              <a:cxnLst/>
              <a:rect r="r" b="b" t="t" l="l"/>
              <a:pathLst>
                <a:path h="1100733" w="9638507">
                  <a:moveTo>
                    <a:pt x="0" y="0"/>
                  </a:moveTo>
                  <a:lnTo>
                    <a:pt x="9638507" y="0"/>
                  </a:lnTo>
                  <a:lnTo>
                    <a:pt x="9638507" y="1100733"/>
                  </a:lnTo>
                  <a:lnTo>
                    <a:pt x="0" y="11007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9638507" cy="116740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500"/>
                </a:lnSpc>
              </a:pPr>
              <a:r>
                <a:rPr lang="en-US" sz="5187" b="true">
                  <a:solidFill>
                    <a:srgbClr val="40301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Desafíos del E-learning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19906" y="1943397"/>
            <a:ext cx="603945" cy="603945"/>
            <a:chOff x="0" y="0"/>
            <a:chExt cx="805260" cy="80526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792480" cy="792480"/>
            </a:xfrm>
            <a:custGeom>
              <a:avLst/>
              <a:gdLst/>
              <a:ahLst/>
              <a:cxnLst/>
              <a:rect r="r" b="b" t="t" l="l"/>
              <a:pathLst>
                <a:path h="792480" w="792480">
                  <a:moveTo>
                    <a:pt x="0" y="396240"/>
                  </a:moveTo>
                  <a:cubicBezTo>
                    <a:pt x="0" y="177419"/>
                    <a:pt x="177419" y="0"/>
                    <a:pt x="396240" y="0"/>
                  </a:cubicBezTo>
                  <a:cubicBezTo>
                    <a:pt x="615061" y="0"/>
                    <a:pt x="792480" y="177419"/>
                    <a:pt x="792480" y="396240"/>
                  </a:cubicBezTo>
                  <a:cubicBezTo>
                    <a:pt x="792480" y="615061"/>
                    <a:pt x="615061" y="792480"/>
                    <a:pt x="396240" y="792480"/>
                  </a:cubicBezTo>
                  <a:cubicBezTo>
                    <a:pt x="177419" y="792480"/>
                    <a:pt x="0" y="615188"/>
                    <a:pt x="0" y="396240"/>
                  </a:cubicBezTo>
                  <a:close/>
                </a:path>
              </a:pathLst>
            </a:custGeom>
            <a:solidFill>
              <a:srgbClr val="626C3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05180" cy="805307"/>
            </a:xfrm>
            <a:custGeom>
              <a:avLst/>
              <a:gdLst/>
              <a:ahLst/>
              <a:cxnLst/>
              <a:rect r="r" b="b" t="t" l="l"/>
              <a:pathLst>
                <a:path h="805307" w="805180">
                  <a:moveTo>
                    <a:pt x="0" y="402590"/>
                  </a:moveTo>
                  <a:cubicBezTo>
                    <a:pt x="0" y="180213"/>
                    <a:pt x="180213" y="0"/>
                    <a:pt x="402590" y="0"/>
                  </a:cubicBezTo>
                  <a:cubicBezTo>
                    <a:pt x="403733" y="0"/>
                    <a:pt x="405003" y="381"/>
                    <a:pt x="406019" y="1016"/>
                  </a:cubicBezTo>
                  <a:lnTo>
                    <a:pt x="402590" y="6350"/>
                  </a:lnTo>
                  <a:lnTo>
                    <a:pt x="402590" y="0"/>
                  </a:lnTo>
                  <a:lnTo>
                    <a:pt x="402590" y="6350"/>
                  </a:lnTo>
                  <a:lnTo>
                    <a:pt x="402590" y="0"/>
                  </a:lnTo>
                  <a:cubicBezTo>
                    <a:pt x="624967" y="0"/>
                    <a:pt x="805180" y="180213"/>
                    <a:pt x="805180" y="402590"/>
                  </a:cubicBezTo>
                  <a:cubicBezTo>
                    <a:pt x="805180" y="404622"/>
                    <a:pt x="804291" y="406527"/>
                    <a:pt x="802640" y="407670"/>
                  </a:cubicBezTo>
                  <a:lnTo>
                    <a:pt x="798830" y="402590"/>
                  </a:lnTo>
                  <a:lnTo>
                    <a:pt x="805180" y="402590"/>
                  </a:lnTo>
                  <a:cubicBezTo>
                    <a:pt x="805180" y="624967"/>
                    <a:pt x="624967" y="805180"/>
                    <a:pt x="402590" y="805180"/>
                  </a:cubicBezTo>
                  <a:lnTo>
                    <a:pt x="402590" y="798830"/>
                  </a:lnTo>
                  <a:lnTo>
                    <a:pt x="402590" y="792480"/>
                  </a:lnTo>
                  <a:lnTo>
                    <a:pt x="402590" y="798830"/>
                  </a:lnTo>
                  <a:lnTo>
                    <a:pt x="402590" y="805180"/>
                  </a:lnTo>
                  <a:cubicBezTo>
                    <a:pt x="180213" y="805307"/>
                    <a:pt x="0" y="624967"/>
                    <a:pt x="0" y="402590"/>
                  </a:cubicBezTo>
                  <a:lnTo>
                    <a:pt x="6350" y="402590"/>
                  </a:lnTo>
                  <a:lnTo>
                    <a:pt x="0" y="402590"/>
                  </a:lnTo>
                  <a:moveTo>
                    <a:pt x="12700" y="402590"/>
                  </a:moveTo>
                  <a:lnTo>
                    <a:pt x="6350" y="402590"/>
                  </a:lnTo>
                  <a:lnTo>
                    <a:pt x="12700" y="402590"/>
                  </a:lnTo>
                  <a:cubicBezTo>
                    <a:pt x="12700" y="617982"/>
                    <a:pt x="187325" y="792480"/>
                    <a:pt x="402590" y="792480"/>
                  </a:cubicBezTo>
                  <a:cubicBezTo>
                    <a:pt x="406146" y="792480"/>
                    <a:pt x="408940" y="795274"/>
                    <a:pt x="408940" y="798830"/>
                  </a:cubicBezTo>
                  <a:cubicBezTo>
                    <a:pt x="408940" y="802386"/>
                    <a:pt x="406146" y="805180"/>
                    <a:pt x="402590" y="805180"/>
                  </a:cubicBezTo>
                  <a:cubicBezTo>
                    <a:pt x="399034" y="805180"/>
                    <a:pt x="396240" y="802386"/>
                    <a:pt x="396240" y="798830"/>
                  </a:cubicBezTo>
                  <a:cubicBezTo>
                    <a:pt x="396240" y="795274"/>
                    <a:pt x="399034" y="792480"/>
                    <a:pt x="402590" y="792480"/>
                  </a:cubicBezTo>
                  <a:cubicBezTo>
                    <a:pt x="617982" y="792480"/>
                    <a:pt x="792480" y="617855"/>
                    <a:pt x="792480" y="402590"/>
                  </a:cubicBezTo>
                  <a:cubicBezTo>
                    <a:pt x="792480" y="400558"/>
                    <a:pt x="793369" y="398653"/>
                    <a:pt x="795020" y="397510"/>
                  </a:cubicBezTo>
                  <a:lnTo>
                    <a:pt x="798830" y="402590"/>
                  </a:lnTo>
                  <a:lnTo>
                    <a:pt x="792480" y="402590"/>
                  </a:lnTo>
                  <a:cubicBezTo>
                    <a:pt x="792607" y="187325"/>
                    <a:pt x="617982" y="12700"/>
                    <a:pt x="402590" y="12700"/>
                  </a:cubicBezTo>
                  <a:cubicBezTo>
                    <a:pt x="401447" y="12700"/>
                    <a:pt x="400177" y="12319"/>
                    <a:pt x="399161" y="11684"/>
                  </a:cubicBezTo>
                  <a:lnTo>
                    <a:pt x="402590" y="6350"/>
                  </a:lnTo>
                  <a:lnTo>
                    <a:pt x="402590" y="12700"/>
                  </a:lnTo>
                  <a:cubicBezTo>
                    <a:pt x="187325" y="12700"/>
                    <a:pt x="12700" y="187325"/>
                    <a:pt x="12700" y="402590"/>
                  </a:cubicBezTo>
                  <a:close/>
                </a:path>
              </a:pathLst>
            </a:custGeom>
            <a:solidFill>
              <a:srgbClr val="7B8554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783259" y="2038945"/>
            <a:ext cx="3302496" cy="412700"/>
            <a:chOff x="0" y="0"/>
            <a:chExt cx="4403328" cy="55026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403329" cy="550267"/>
            </a:xfrm>
            <a:custGeom>
              <a:avLst/>
              <a:gdLst/>
              <a:ahLst/>
              <a:cxnLst/>
              <a:rect r="r" b="b" t="t" l="l"/>
              <a:pathLst>
                <a:path h="550267" w="4403329">
                  <a:moveTo>
                    <a:pt x="0" y="0"/>
                  </a:moveTo>
                  <a:lnTo>
                    <a:pt x="4403329" y="0"/>
                  </a:lnTo>
                  <a:lnTo>
                    <a:pt x="4403329" y="550267"/>
                  </a:lnTo>
                  <a:lnTo>
                    <a:pt x="0" y="550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4403328" cy="57884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562" b="true">
                  <a:solidFill>
                    <a:srgbClr val="40301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Personalización Real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83259" y="2610148"/>
            <a:ext cx="8722072" cy="845344"/>
            <a:chOff x="0" y="0"/>
            <a:chExt cx="11629430" cy="112712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629430" cy="1127125"/>
            </a:xfrm>
            <a:custGeom>
              <a:avLst/>
              <a:gdLst/>
              <a:ahLst/>
              <a:cxnLst/>
              <a:rect r="r" b="b" t="t" l="l"/>
              <a:pathLst>
                <a:path h="1127125" w="11629430">
                  <a:moveTo>
                    <a:pt x="0" y="0"/>
                  </a:moveTo>
                  <a:lnTo>
                    <a:pt x="11629430" y="0"/>
                  </a:lnTo>
                  <a:lnTo>
                    <a:pt x="11629430" y="1127125"/>
                  </a:lnTo>
                  <a:lnTo>
                    <a:pt x="0" y="11271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11629430" cy="12223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403011"/>
                  </a:solidFill>
                  <a:latin typeface="Arimo"/>
                  <a:ea typeface="Arimo"/>
                  <a:cs typeface="Arimo"/>
                  <a:sym typeface="Arimo"/>
                </a:rPr>
                <a:t>Aún un reto lograr un aprendizaje completamente adaptado a cada estudiante para 2025.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19906" y="3979069"/>
            <a:ext cx="603945" cy="603945"/>
            <a:chOff x="0" y="0"/>
            <a:chExt cx="805260" cy="80526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792480" cy="792480"/>
            </a:xfrm>
            <a:custGeom>
              <a:avLst/>
              <a:gdLst/>
              <a:ahLst/>
              <a:cxnLst/>
              <a:rect r="r" b="b" t="t" l="l"/>
              <a:pathLst>
                <a:path h="792480" w="792480">
                  <a:moveTo>
                    <a:pt x="0" y="396240"/>
                  </a:moveTo>
                  <a:cubicBezTo>
                    <a:pt x="0" y="177419"/>
                    <a:pt x="177419" y="0"/>
                    <a:pt x="396240" y="0"/>
                  </a:cubicBezTo>
                  <a:cubicBezTo>
                    <a:pt x="615061" y="0"/>
                    <a:pt x="792480" y="177419"/>
                    <a:pt x="792480" y="396240"/>
                  </a:cubicBezTo>
                  <a:cubicBezTo>
                    <a:pt x="792480" y="615061"/>
                    <a:pt x="615061" y="792480"/>
                    <a:pt x="396240" y="792480"/>
                  </a:cubicBezTo>
                  <a:cubicBezTo>
                    <a:pt x="177419" y="792480"/>
                    <a:pt x="0" y="615188"/>
                    <a:pt x="0" y="396240"/>
                  </a:cubicBezTo>
                  <a:close/>
                </a:path>
              </a:pathLst>
            </a:custGeom>
            <a:solidFill>
              <a:srgbClr val="83792E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5180" cy="805307"/>
            </a:xfrm>
            <a:custGeom>
              <a:avLst/>
              <a:gdLst/>
              <a:ahLst/>
              <a:cxnLst/>
              <a:rect r="r" b="b" t="t" l="l"/>
              <a:pathLst>
                <a:path h="805307" w="805180">
                  <a:moveTo>
                    <a:pt x="0" y="402590"/>
                  </a:moveTo>
                  <a:cubicBezTo>
                    <a:pt x="0" y="180213"/>
                    <a:pt x="180213" y="0"/>
                    <a:pt x="402590" y="0"/>
                  </a:cubicBezTo>
                  <a:cubicBezTo>
                    <a:pt x="403733" y="0"/>
                    <a:pt x="405003" y="381"/>
                    <a:pt x="406019" y="1016"/>
                  </a:cubicBezTo>
                  <a:lnTo>
                    <a:pt x="402590" y="6350"/>
                  </a:lnTo>
                  <a:lnTo>
                    <a:pt x="402590" y="0"/>
                  </a:lnTo>
                  <a:lnTo>
                    <a:pt x="402590" y="6350"/>
                  </a:lnTo>
                  <a:lnTo>
                    <a:pt x="402590" y="0"/>
                  </a:lnTo>
                  <a:cubicBezTo>
                    <a:pt x="624967" y="0"/>
                    <a:pt x="805180" y="180213"/>
                    <a:pt x="805180" y="402590"/>
                  </a:cubicBezTo>
                  <a:cubicBezTo>
                    <a:pt x="805180" y="404622"/>
                    <a:pt x="804291" y="406527"/>
                    <a:pt x="802640" y="407670"/>
                  </a:cubicBezTo>
                  <a:lnTo>
                    <a:pt x="798830" y="402590"/>
                  </a:lnTo>
                  <a:lnTo>
                    <a:pt x="805180" y="402590"/>
                  </a:lnTo>
                  <a:cubicBezTo>
                    <a:pt x="805180" y="624967"/>
                    <a:pt x="624967" y="805180"/>
                    <a:pt x="402590" y="805180"/>
                  </a:cubicBezTo>
                  <a:lnTo>
                    <a:pt x="402590" y="798830"/>
                  </a:lnTo>
                  <a:lnTo>
                    <a:pt x="402590" y="792480"/>
                  </a:lnTo>
                  <a:lnTo>
                    <a:pt x="402590" y="798830"/>
                  </a:lnTo>
                  <a:lnTo>
                    <a:pt x="402590" y="805180"/>
                  </a:lnTo>
                  <a:cubicBezTo>
                    <a:pt x="180213" y="805307"/>
                    <a:pt x="0" y="624967"/>
                    <a:pt x="0" y="402590"/>
                  </a:cubicBezTo>
                  <a:lnTo>
                    <a:pt x="6350" y="402590"/>
                  </a:lnTo>
                  <a:lnTo>
                    <a:pt x="0" y="402590"/>
                  </a:lnTo>
                  <a:moveTo>
                    <a:pt x="12700" y="402590"/>
                  </a:moveTo>
                  <a:lnTo>
                    <a:pt x="6350" y="402590"/>
                  </a:lnTo>
                  <a:lnTo>
                    <a:pt x="12700" y="402590"/>
                  </a:lnTo>
                  <a:cubicBezTo>
                    <a:pt x="12700" y="617982"/>
                    <a:pt x="187325" y="792480"/>
                    <a:pt x="402590" y="792480"/>
                  </a:cubicBezTo>
                  <a:cubicBezTo>
                    <a:pt x="406146" y="792480"/>
                    <a:pt x="408940" y="795274"/>
                    <a:pt x="408940" y="798830"/>
                  </a:cubicBezTo>
                  <a:cubicBezTo>
                    <a:pt x="408940" y="802386"/>
                    <a:pt x="406146" y="805180"/>
                    <a:pt x="402590" y="805180"/>
                  </a:cubicBezTo>
                  <a:cubicBezTo>
                    <a:pt x="399034" y="805180"/>
                    <a:pt x="396240" y="802386"/>
                    <a:pt x="396240" y="798830"/>
                  </a:cubicBezTo>
                  <a:cubicBezTo>
                    <a:pt x="396240" y="795274"/>
                    <a:pt x="399034" y="792480"/>
                    <a:pt x="402590" y="792480"/>
                  </a:cubicBezTo>
                  <a:cubicBezTo>
                    <a:pt x="617982" y="792480"/>
                    <a:pt x="792480" y="617855"/>
                    <a:pt x="792480" y="402590"/>
                  </a:cubicBezTo>
                  <a:cubicBezTo>
                    <a:pt x="792480" y="400558"/>
                    <a:pt x="793369" y="398653"/>
                    <a:pt x="795020" y="397510"/>
                  </a:cubicBezTo>
                  <a:lnTo>
                    <a:pt x="798830" y="402590"/>
                  </a:lnTo>
                  <a:lnTo>
                    <a:pt x="792480" y="402590"/>
                  </a:lnTo>
                  <a:cubicBezTo>
                    <a:pt x="792607" y="187325"/>
                    <a:pt x="617982" y="12700"/>
                    <a:pt x="402590" y="12700"/>
                  </a:cubicBezTo>
                  <a:cubicBezTo>
                    <a:pt x="401447" y="12700"/>
                    <a:pt x="400177" y="12319"/>
                    <a:pt x="399161" y="11684"/>
                  </a:cubicBezTo>
                  <a:lnTo>
                    <a:pt x="402590" y="6350"/>
                  </a:lnTo>
                  <a:lnTo>
                    <a:pt x="402590" y="12700"/>
                  </a:lnTo>
                  <a:cubicBezTo>
                    <a:pt x="187325" y="12700"/>
                    <a:pt x="12700" y="187325"/>
                    <a:pt x="12700" y="402590"/>
                  </a:cubicBezTo>
                  <a:close/>
                </a:path>
              </a:pathLst>
            </a:custGeom>
            <a:solidFill>
              <a:srgbClr val="9C9247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783259" y="4074616"/>
            <a:ext cx="3302496" cy="412700"/>
            <a:chOff x="0" y="0"/>
            <a:chExt cx="4403328" cy="55026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403329" cy="550267"/>
            </a:xfrm>
            <a:custGeom>
              <a:avLst/>
              <a:gdLst/>
              <a:ahLst/>
              <a:cxnLst/>
              <a:rect r="r" b="b" t="t" l="l"/>
              <a:pathLst>
                <a:path h="550267" w="4403329">
                  <a:moveTo>
                    <a:pt x="0" y="0"/>
                  </a:moveTo>
                  <a:lnTo>
                    <a:pt x="4403329" y="0"/>
                  </a:lnTo>
                  <a:lnTo>
                    <a:pt x="4403329" y="550267"/>
                  </a:lnTo>
                  <a:lnTo>
                    <a:pt x="0" y="550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4403328" cy="57884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562" b="true">
                  <a:solidFill>
                    <a:srgbClr val="40301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Brecha Digital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783259" y="4645819"/>
            <a:ext cx="8722072" cy="845344"/>
            <a:chOff x="0" y="0"/>
            <a:chExt cx="11629430" cy="112712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629430" cy="1127125"/>
            </a:xfrm>
            <a:custGeom>
              <a:avLst/>
              <a:gdLst/>
              <a:ahLst/>
              <a:cxnLst/>
              <a:rect r="r" b="b" t="t" l="l"/>
              <a:pathLst>
                <a:path h="1127125" w="11629430">
                  <a:moveTo>
                    <a:pt x="0" y="0"/>
                  </a:moveTo>
                  <a:lnTo>
                    <a:pt x="11629430" y="0"/>
                  </a:lnTo>
                  <a:lnTo>
                    <a:pt x="11629430" y="1127125"/>
                  </a:lnTo>
                  <a:lnTo>
                    <a:pt x="0" y="11271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95250"/>
              <a:ext cx="11629430" cy="12223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403011"/>
                  </a:solidFill>
                  <a:latin typeface="Arimo"/>
                  <a:ea typeface="Arimo"/>
                  <a:cs typeface="Arimo"/>
                  <a:sym typeface="Arimo"/>
                </a:rPr>
                <a:t>Desigualdad en acceso a tecnologías limita la llegada universal del e-learning.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19906" y="6014740"/>
            <a:ext cx="603945" cy="603945"/>
            <a:chOff x="0" y="0"/>
            <a:chExt cx="805260" cy="80526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6350" y="6350"/>
              <a:ext cx="792480" cy="792480"/>
            </a:xfrm>
            <a:custGeom>
              <a:avLst/>
              <a:gdLst/>
              <a:ahLst/>
              <a:cxnLst/>
              <a:rect r="r" b="b" t="t" l="l"/>
              <a:pathLst>
                <a:path h="792480" w="792480">
                  <a:moveTo>
                    <a:pt x="0" y="396240"/>
                  </a:moveTo>
                  <a:cubicBezTo>
                    <a:pt x="0" y="177419"/>
                    <a:pt x="177419" y="0"/>
                    <a:pt x="396240" y="0"/>
                  </a:cubicBezTo>
                  <a:cubicBezTo>
                    <a:pt x="615061" y="0"/>
                    <a:pt x="792480" y="177419"/>
                    <a:pt x="792480" y="396240"/>
                  </a:cubicBezTo>
                  <a:cubicBezTo>
                    <a:pt x="792480" y="615061"/>
                    <a:pt x="615061" y="792480"/>
                    <a:pt x="396240" y="792480"/>
                  </a:cubicBezTo>
                  <a:cubicBezTo>
                    <a:pt x="177419" y="792480"/>
                    <a:pt x="0" y="615188"/>
                    <a:pt x="0" y="396240"/>
                  </a:cubicBezTo>
                  <a:close/>
                </a:path>
              </a:pathLst>
            </a:custGeom>
            <a:solidFill>
              <a:srgbClr val="E8AF3B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05180" cy="805307"/>
            </a:xfrm>
            <a:custGeom>
              <a:avLst/>
              <a:gdLst/>
              <a:ahLst/>
              <a:cxnLst/>
              <a:rect r="r" b="b" t="t" l="l"/>
              <a:pathLst>
                <a:path h="805307" w="805180">
                  <a:moveTo>
                    <a:pt x="0" y="402590"/>
                  </a:moveTo>
                  <a:cubicBezTo>
                    <a:pt x="0" y="180213"/>
                    <a:pt x="180213" y="0"/>
                    <a:pt x="402590" y="0"/>
                  </a:cubicBezTo>
                  <a:cubicBezTo>
                    <a:pt x="403733" y="0"/>
                    <a:pt x="405003" y="381"/>
                    <a:pt x="406019" y="1016"/>
                  </a:cubicBezTo>
                  <a:lnTo>
                    <a:pt x="402590" y="6350"/>
                  </a:lnTo>
                  <a:lnTo>
                    <a:pt x="402590" y="0"/>
                  </a:lnTo>
                  <a:lnTo>
                    <a:pt x="402590" y="6350"/>
                  </a:lnTo>
                  <a:lnTo>
                    <a:pt x="402590" y="0"/>
                  </a:lnTo>
                  <a:cubicBezTo>
                    <a:pt x="624967" y="0"/>
                    <a:pt x="805180" y="180213"/>
                    <a:pt x="805180" y="402590"/>
                  </a:cubicBezTo>
                  <a:cubicBezTo>
                    <a:pt x="805180" y="404622"/>
                    <a:pt x="804291" y="406527"/>
                    <a:pt x="802640" y="407670"/>
                  </a:cubicBezTo>
                  <a:lnTo>
                    <a:pt x="798830" y="402590"/>
                  </a:lnTo>
                  <a:lnTo>
                    <a:pt x="805180" y="402590"/>
                  </a:lnTo>
                  <a:cubicBezTo>
                    <a:pt x="805180" y="624967"/>
                    <a:pt x="624967" y="805180"/>
                    <a:pt x="402590" y="805180"/>
                  </a:cubicBezTo>
                  <a:lnTo>
                    <a:pt x="402590" y="798830"/>
                  </a:lnTo>
                  <a:lnTo>
                    <a:pt x="402590" y="792480"/>
                  </a:lnTo>
                  <a:lnTo>
                    <a:pt x="402590" y="798830"/>
                  </a:lnTo>
                  <a:lnTo>
                    <a:pt x="402590" y="805180"/>
                  </a:lnTo>
                  <a:cubicBezTo>
                    <a:pt x="180213" y="805307"/>
                    <a:pt x="0" y="624967"/>
                    <a:pt x="0" y="402590"/>
                  </a:cubicBezTo>
                  <a:lnTo>
                    <a:pt x="6350" y="402590"/>
                  </a:lnTo>
                  <a:lnTo>
                    <a:pt x="0" y="402590"/>
                  </a:lnTo>
                  <a:moveTo>
                    <a:pt x="12700" y="402590"/>
                  </a:moveTo>
                  <a:lnTo>
                    <a:pt x="6350" y="402590"/>
                  </a:lnTo>
                  <a:lnTo>
                    <a:pt x="12700" y="402590"/>
                  </a:lnTo>
                  <a:cubicBezTo>
                    <a:pt x="12700" y="617982"/>
                    <a:pt x="187325" y="792480"/>
                    <a:pt x="402590" y="792480"/>
                  </a:cubicBezTo>
                  <a:cubicBezTo>
                    <a:pt x="406146" y="792480"/>
                    <a:pt x="408940" y="795274"/>
                    <a:pt x="408940" y="798830"/>
                  </a:cubicBezTo>
                  <a:cubicBezTo>
                    <a:pt x="408940" y="802386"/>
                    <a:pt x="406146" y="805180"/>
                    <a:pt x="402590" y="805180"/>
                  </a:cubicBezTo>
                  <a:cubicBezTo>
                    <a:pt x="399034" y="805180"/>
                    <a:pt x="396240" y="802386"/>
                    <a:pt x="396240" y="798830"/>
                  </a:cubicBezTo>
                  <a:cubicBezTo>
                    <a:pt x="396240" y="795274"/>
                    <a:pt x="399034" y="792480"/>
                    <a:pt x="402590" y="792480"/>
                  </a:cubicBezTo>
                  <a:cubicBezTo>
                    <a:pt x="617982" y="792480"/>
                    <a:pt x="792480" y="617855"/>
                    <a:pt x="792480" y="402590"/>
                  </a:cubicBezTo>
                  <a:cubicBezTo>
                    <a:pt x="792480" y="400558"/>
                    <a:pt x="793369" y="398653"/>
                    <a:pt x="795020" y="397510"/>
                  </a:cubicBezTo>
                  <a:lnTo>
                    <a:pt x="798830" y="402590"/>
                  </a:lnTo>
                  <a:lnTo>
                    <a:pt x="792480" y="402590"/>
                  </a:lnTo>
                  <a:cubicBezTo>
                    <a:pt x="792607" y="187325"/>
                    <a:pt x="617982" y="12700"/>
                    <a:pt x="402590" y="12700"/>
                  </a:cubicBezTo>
                  <a:cubicBezTo>
                    <a:pt x="401447" y="12700"/>
                    <a:pt x="400177" y="12319"/>
                    <a:pt x="399161" y="11684"/>
                  </a:cubicBezTo>
                  <a:lnTo>
                    <a:pt x="402590" y="6350"/>
                  </a:lnTo>
                  <a:lnTo>
                    <a:pt x="402590" y="12700"/>
                  </a:lnTo>
                  <a:cubicBezTo>
                    <a:pt x="187325" y="12700"/>
                    <a:pt x="12700" y="187325"/>
                    <a:pt x="12700" y="402590"/>
                  </a:cubicBezTo>
                  <a:close/>
                </a:path>
              </a:pathLst>
            </a:custGeom>
            <a:solidFill>
              <a:srgbClr val="CE9521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783259" y="6110287"/>
            <a:ext cx="4085035" cy="412700"/>
            <a:chOff x="0" y="0"/>
            <a:chExt cx="5446713" cy="55026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446713" cy="550267"/>
            </a:xfrm>
            <a:custGeom>
              <a:avLst/>
              <a:gdLst/>
              <a:ahLst/>
              <a:cxnLst/>
              <a:rect r="r" b="b" t="t" l="l"/>
              <a:pathLst>
                <a:path h="550267" w="5446713">
                  <a:moveTo>
                    <a:pt x="0" y="0"/>
                  </a:moveTo>
                  <a:lnTo>
                    <a:pt x="5446713" y="0"/>
                  </a:lnTo>
                  <a:lnTo>
                    <a:pt x="5446713" y="550267"/>
                  </a:lnTo>
                  <a:lnTo>
                    <a:pt x="0" y="550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28575"/>
              <a:ext cx="5446713" cy="57884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562" b="true">
                  <a:solidFill>
                    <a:srgbClr val="40301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Motivación y Compromiso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783259" y="6681490"/>
            <a:ext cx="8722072" cy="845344"/>
            <a:chOff x="0" y="0"/>
            <a:chExt cx="11629430" cy="112712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1629430" cy="1127125"/>
            </a:xfrm>
            <a:custGeom>
              <a:avLst/>
              <a:gdLst/>
              <a:ahLst/>
              <a:cxnLst/>
              <a:rect r="r" b="b" t="t" l="l"/>
              <a:pathLst>
                <a:path h="1127125" w="11629430">
                  <a:moveTo>
                    <a:pt x="0" y="0"/>
                  </a:moveTo>
                  <a:lnTo>
                    <a:pt x="11629430" y="0"/>
                  </a:lnTo>
                  <a:lnTo>
                    <a:pt x="11629430" y="1127125"/>
                  </a:lnTo>
                  <a:lnTo>
                    <a:pt x="0" y="11271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95250"/>
              <a:ext cx="11629430" cy="12223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403011"/>
                  </a:solidFill>
                  <a:latin typeface="Arimo"/>
                  <a:ea typeface="Arimo"/>
                  <a:cs typeface="Arimo"/>
                  <a:sym typeface="Arimo"/>
                </a:rPr>
                <a:t>Difícil mantener la atención y participación activa en entornos virtuales.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919906" y="8050411"/>
            <a:ext cx="603945" cy="603945"/>
            <a:chOff x="0" y="0"/>
            <a:chExt cx="805260" cy="80526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6350" y="6350"/>
              <a:ext cx="792480" cy="792480"/>
            </a:xfrm>
            <a:custGeom>
              <a:avLst/>
              <a:gdLst/>
              <a:ahLst/>
              <a:cxnLst/>
              <a:rect r="r" b="b" t="t" l="l"/>
              <a:pathLst>
                <a:path h="792480" w="792480">
                  <a:moveTo>
                    <a:pt x="0" y="396240"/>
                  </a:moveTo>
                  <a:cubicBezTo>
                    <a:pt x="0" y="177419"/>
                    <a:pt x="177419" y="0"/>
                    <a:pt x="396240" y="0"/>
                  </a:cubicBezTo>
                  <a:cubicBezTo>
                    <a:pt x="615061" y="0"/>
                    <a:pt x="792480" y="177419"/>
                    <a:pt x="792480" y="396240"/>
                  </a:cubicBezTo>
                  <a:cubicBezTo>
                    <a:pt x="792480" y="615061"/>
                    <a:pt x="615061" y="792480"/>
                    <a:pt x="396240" y="792480"/>
                  </a:cubicBezTo>
                  <a:cubicBezTo>
                    <a:pt x="177419" y="792480"/>
                    <a:pt x="0" y="615188"/>
                    <a:pt x="0" y="396240"/>
                  </a:cubicBezTo>
                  <a:close/>
                </a:path>
              </a:pathLst>
            </a:custGeom>
            <a:solidFill>
              <a:srgbClr val="CC914D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05180" cy="805307"/>
            </a:xfrm>
            <a:custGeom>
              <a:avLst/>
              <a:gdLst/>
              <a:ahLst/>
              <a:cxnLst/>
              <a:rect r="r" b="b" t="t" l="l"/>
              <a:pathLst>
                <a:path h="805307" w="805180">
                  <a:moveTo>
                    <a:pt x="0" y="402590"/>
                  </a:moveTo>
                  <a:cubicBezTo>
                    <a:pt x="0" y="180213"/>
                    <a:pt x="180213" y="0"/>
                    <a:pt x="402590" y="0"/>
                  </a:cubicBezTo>
                  <a:cubicBezTo>
                    <a:pt x="403733" y="0"/>
                    <a:pt x="405003" y="381"/>
                    <a:pt x="406019" y="1016"/>
                  </a:cubicBezTo>
                  <a:lnTo>
                    <a:pt x="402590" y="6350"/>
                  </a:lnTo>
                  <a:lnTo>
                    <a:pt x="402590" y="0"/>
                  </a:lnTo>
                  <a:lnTo>
                    <a:pt x="402590" y="6350"/>
                  </a:lnTo>
                  <a:lnTo>
                    <a:pt x="402590" y="0"/>
                  </a:lnTo>
                  <a:cubicBezTo>
                    <a:pt x="624967" y="0"/>
                    <a:pt x="805180" y="180213"/>
                    <a:pt x="805180" y="402590"/>
                  </a:cubicBezTo>
                  <a:cubicBezTo>
                    <a:pt x="805180" y="404622"/>
                    <a:pt x="804291" y="406527"/>
                    <a:pt x="802640" y="407670"/>
                  </a:cubicBezTo>
                  <a:lnTo>
                    <a:pt x="798830" y="402590"/>
                  </a:lnTo>
                  <a:lnTo>
                    <a:pt x="805180" y="402590"/>
                  </a:lnTo>
                  <a:cubicBezTo>
                    <a:pt x="805180" y="624967"/>
                    <a:pt x="624967" y="805180"/>
                    <a:pt x="402590" y="805180"/>
                  </a:cubicBezTo>
                  <a:lnTo>
                    <a:pt x="402590" y="798830"/>
                  </a:lnTo>
                  <a:lnTo>
                    <a:pt x="402590" y="792480"/>
                  </a:lnTo>
                  <a:lnTo>
                    <a:pt x="402590" y="798830"/>
                  </a:lnTo>
                  <a:lnTo>
                    <a:pt x="402590" y="805180"/>
                  </a:lnTo>
                  <a:cubicBezTo>
                    <a:pt x="180213" y="805307"/>
                    <a:pt x="0" y="624967"/>
                    <a:pt x="0" y="402590"/>
                  </a:cubicBezTo>
                  <a:lnTo>
                    <a:pt x="6350" y="402590"/>
                  </a:lnTo>
                  <a:lnTo>
                    <a:pt x="0" y="402590"/>
                  </a:lnTo>
                  <a:moveTo>
                    <a:pt x="12700" y="402590"/>
                  </a:moveTo>
                  <a:lnTo>
                    <a:pt x="6350" y="402590"/>
                  </a:lnTo>
                  <a:lnTo>
                    <a:pt x="12700" y="402590"/>
                  </a:lnTo>
                  <a:cubicBezTo>
                    <a:pt x="12700" y="617982"/>
                    <a:pt x="187325" y="792480"/>
                    <a:pt x="402590" y="792480"/>
                  </a:cubicBezTo>
                  <a:cubicBezTo>
                    <a:pt x="406146" y="792480"/>
                    <a:pt x="408940" y="795274"/>
                    <a:pt x="408940" y="798830"/>
                  </a:cubicBezTo>
                  <a:cubicBezTo>
                    <a:pt x="408940" y="802386"/>
                    <a:pt x="406146" y="805180"/>
                    <a:pt x="402590" y="805180"/>
                  </a:cubicBezTo>
                  <a:cubicBezTo>
                    <a:pt x="399034" y="805180"/>
                    <a:pt x="396240" y="802386"/>
                    <a:pt x="396240" y="798830"/>
                  </a:cubicBezTo>
                  <a:cubicBezTo>
                    <a:pt x="396240" y="795274"/>
                    <a:pt x="399034" y="792480"/>
                    <a:pt x="402590" y="792480"/>
                  </a:cubicBezTo>
                  <a:cubicBezTo>
                    <a:pt x="617982" y="792480"/>
                    <a:pt x="792480" y="617855"/>
                    <a:pt x="792480" y="402590"/>
                  </a:cubicBezTo>
                  <a:cubicBezTo>
                    <a:pt x="792480" y="400558"/>
                    <a:pt x="793369" y="398653"/>
                    <a:pt x="795020" y="397510"/>
                  </a:cubicBezTo>
                  <a:lnTo>
                    <a:pt x="798830" y="402590"/>
                  </a:lnTo>
                  <a:lnTo>
                    <a:pt x="792480" y="402590"/>
                  </a:lnTo>
                  <a:cubicBezTo>
                    <a:pt x="792607" y="187325"/>
                    <a:pt x="617982" y="12700"/>
                    <a:pt x="402590" y="12700"/>
                  </a:cubicBezTo>
                  <a:cubicBezTo>
                    <a:pt x="401447" y="12700"/>
                    <a:pt x="400177" y="12319"/>
                    <a:pt x="399161" y="11684"/>
                  </a:cubicBezTo>
                  <a:lnTo>
                    <a:pt x="402590" y="6350"/>
                  </a:lnTo>
                  <a:lnTo>
                    <a:pt x="402590" y="12700"/>
                  </a:lnTo>
                  <a:cubicBezTo>
                    <a:pt x="187325" y="12700"/>
                    <a:pt x="12700" y="187325"/>
                    <a:pt x="12700" y="402590"/>
                  </a:cubicBezTo>
                  <a:close/>
                </a:path>
              </a:pathLst>
            </a:custGeom>
            <a:solidFill>
              <a:srgbClr val="B27733"/>
            </a:solid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1783259" y="8145959"/>
            <a:ext cx="4157960" cy="412700"/>
            <a:chOff x="0" y="0"/>
            <a:chExt cx="5543947" cy="550267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5543947" cy="550267"/>
            </a:xfrm>
            <a:custGeom>
              <a:avLst/>
              <a:gdLst/>
              <a:ahLst/>
              <a:cxnLst/>
              <a:rect r="r" b="b" t="t" l="l"/>
              <a:pathLst>
                <a:path h="550267" w="5543947">
                  <a:moveTo>
                    <a:pt x="0" y="0"/>
                  </a:moveTo>
                  <a:lnTo>
                    <a:pt x="5543947" y="0"/>
                  </a:lnTo>
                  <a:lnTo>
                    <a:pt x="5543947" y="550267"/>
                  </a:lnTo>
                  <a:lnTo>
                    <a:pt x="0" y="550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28575"/>
              <a:ext cx="5543947" cy="57884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562" b="true">
                  <a:solidFill>
                    <a:srgbClr val="40301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Adaptación de Educadores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783259" y="8717161"/>
            <a:ext cx="8722072" cy="845344"/>
            <a:chOff x="0" y="0"/>
            <a:chExt cx="11629430" cy="1127125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1629430" cy="1127125"/>
            </a:xfrm>
            <a:custGeom>
              <a:avLst/>
              <a:gdLst/>
              <a:ahLst/>
              <a:cxnLst/>
              <a:rect r="r" b="b" t="t" l="l"/>
              <a:pathLst>
                <a:path h="1127125" w="11629430">
                  <a:moveTo>
                    <a:pt x="0" y="0"/>
                  </a:moveTo>
                  <a:lnTo>
                    <a:pt x="11629430" y="0"/>
                  </a:lnTo>
                  <a:lnTo>
                    <a:pt x="11629430" y="1127125"/>
                  </a:lnTo>
                  <a:lnTo>
                    <a:pt x="0" y="11271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95250"/>
              <a:ext cx="11629430" cy="12223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403011"/>
                  </a:solidFill>
                  <a:latin typeface="Arimo"/>
                  <a:ea typeface="Arimo"/>
                  <a:cs typeface="Arimo"/>
                  <a:sym typeface="Arimo"/>
                </a:rPr>
                <a:t>Profesores requieren capacitación para integrar metodologías digitales efectivamente.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C06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EBD4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8" y="1563886"/>
            <a:ext cx="14473535" cy="885974"/>
            <a:chOff x="0" y="0"/>
            <a:chExt cx="19298047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298047" cy="1181298"/>
            </a:xfrm>
            <a:custGeom>
              <a:avLst/>
              <a:gdLst/>
              <a:ahLst/>
              <a:cxnLst/>
              <a:rect r="r" b="b" t="t" l="l"/>
              <a:pathLst>
                <a:path h="1181298" w="19298047">
                  <a:moveTo>
                    <a:pt x="0" y="0"/>
                  </a:moveTo>
                  <a:lnTo>
                    <a:pt x="19298047" y="0"/>
                  </a:lnTo>
                  <a:lnTo>
                    <a:pt x="19298047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9298047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40301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Gamificación: Transformando la Educación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179736" y="4883051"/>
            <a:ext cx="3544044" cy="442912"/>
            <a:chOff x="0" y="0"/>
            <a:chExt cx="4725392" cy="590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437"/>
                </a:lnSpc>
              </a:pPr>
              <a:r>
                <a:rPr lang="en-US" sz="2750" b="true">
                  <a:solidFill>
                    <a:srgbClr val="40301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Definición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2238" y="5496074"/>
            <a:ext cx="4731544" cy="1360885"/>
            <a:chOff x="0" y="0"/>
            <a:chExt cx="6308725" cy="181451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08725" cy="1814513"/>
            </a:xfrm>
            <a:custGeom>
              <a:avLst/>
              <a:gdLst/>
              <a:ahLst/>
              <a:cxnLst/>
              <a:rect r="r" b="b" t="t" l="l"/>
              <a:pathLst>
                <a:path h="1814513" w="6308725">
                  <a:moveTo>
                    <a:pt x="0" y="0"/>
                  </a:moveTo>
                  <a:lnTo>
                    <a:pt x="6308725" y="0"/>
                  </a:lnTo>
                  <a:lnTo>
                    <a:pt x="6308725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04775"/>
              <a:ext cx="6308725" cy="19192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562"/>
                </a:lnSpc>
              </a:pPr>
              <a:r>
                <a:rPr lang="en-US" sz="2187">
                  <a:solidFill>
                    <a:srgbClr val="403011"/>
                  </a:solidFill>
                  <a:latin typeface="Arimo"/>
                  <a:ea typeface="Arimo"/>
                  <a:cs typeface="Arimo"/>
                  <a:sym typeface="Arimo"/>
                </a:rPr>
                <a:t>Incorporación de elementos de juego para mejorar la experiencia educativa y fomentar la motivación.</a:t>
              </a:r>
            </a:p>
          </p:txBody>
        </p:sp>
      </p:grpSp>
      <p:sp>
        <p:nvSpPr>
          <p:cNvPr name="Freeform 15" id="15" descr="preencoded.png"/>
          <p:cNvSpPr/>
          <p:nvPr/>
        </p:nvSpPr>
        <p:spPr>
          <a:xfrm flipH="false" flipV="false" rot="0">
            <a:off x="6290816" y="3016895"/>
            <a:ext cx="5706219" cy="5706219"/>
          </a:xfrm>
          <a:custGeom>
            <a:avLst/>
            <a:gdLst/>
            <a:ahLst/>
            <a:cxnLst/>
            <a:rect r="r" b="b" t="t" l="l"/>
            <a:pathLst>
              <a:path h="5706219" w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6964264" y="5261372"/>
            <a:ext cx="424160" cy="530275"/>
            <a:chOff x="0" y="0"/>
            <a:chExt cx="565547" cy="70703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65547" cy="707033"/>
            </a:xfrm>
            <a:custGeom>
              <a:avLst/>
              <a:gdLst/>
              <a:ahLst/>
              <a:cxnLst/>
              <a:rect r="r" b="b" t="t" l="l"/>
              <a:pathLst>
                <a:path h="707033" w="565547">
                  <a:moveTo>
                    <a:pt x="0" y="0"/>
                  </a:moveTo>
                  <a:lnTo>
                    <a:pt x="565547" y="0"/>
                  </a:lnTo>
                  <a:lnTo>
                    <a:pt x="565547" y="707033"/>
                  </a:lnTo>
                  <a:lnTo>
                    <a:pt x="0" y="7070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52400"/>
              <a:ext cx="565547" cy="85943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312"/>
                </a:lnSpc>
              </a:pPr>
              <a:r>
                <a:rPr lang="en-US" sz="3312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422237" y="3236714"/>
            <a:ext cx="3544044" cy="442912"/>
            <a:chOff x="0" y="0"/>
            <a:chExt cx="4725392" cy="5905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40301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Componentes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422237" y="3849738"/>
            <a:ext cx="4873526" cy="1360885"/>
            <a:chOff x="0" y="0"/>
            <a:chExt cx="6498035" cy="181451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498035" cy="1814513"/>
            </a:xfrm>
            <a:custGeom>
              <a:avLst/>
              <a:gdLst/>
              <a:ahLst/>
              <a:cxnLst/>
              <a:rect r="r" b="b" t="t" l="l"/>
              <a:pathLst>
                <a:path h="1814513" w="6498035">
                  <a:moveTo>
                    <a:pt x="0" y="0"/>
                  </a:moveTo>
                  <a:lnTo>
                    <a:pt x="6498035" y="0"/>
                  </a:lnTo>
                  <a:lnTo>
                    <a:pt x="6498035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04775"/>
              <a:ext cx="6498035" cy="19192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03011"/>
                  </a:solidFill>
                  <a:latin typeface="Arimo"/>
                  <a:ea typeface="Arimo"/>
                  <a:cs typeface="Arimo"/>
                  <a:sym typeface="Arimo"/>
                </a:rPr>
                <a:t>Uso de puntos, insignias, niveles, rankings y narrativas que generan interacción y competencia saludable.</a:t>
              </a:r>
            </a:p>
          </p:txBody>
        </p:sp>
      </p:grpSp>
      <p:sp>
        <p:nvSpPr>
          <p:cNvPr name="Freeform 25" id="25" descr="preencoded.png"/>
          <p:cNvSpPr/>
          <p:nvPr/>
        </p:nvSpPr>
        <p:spPr>
          <a:xfrm flipH="false" flipV="false" rot="0">
            <a:off x="6290816" y="3016895"/>
            <a:ext cx="5706219" cy="5706219"/>
          </a:xfrm>
          <a:custGeom>
            <a:avLst/>
            <a:gdLst/>
            <a:ahLst/>
            <a:cxnLst/>
            <a:rect r="r" b="b" t="t" l="l"/>
            <a:pathLst>
              <a:path h="5706219" w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0212884" y="4072532"/>
            <a:ext cx="424160" cy="530275"/>
            <a:chOff x="0" y="0"/>
            <a:chExt cx="565547" cy="70703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65547" cy="707033"/>
            </a:xfrm>
            <a:custGeom>
              <a:avLst/>
              <a:gdLst/>
              <a:ahLst/>
              <a:cxnLst/>
              <a:rect r="r" b="b" t="t" l="l"/>
              <a:pathLst>
                <a:path h="707033" w="565547">
                  <a:moveTo>
                    <a:pt x="0" y="0"/>
                  </a:moveTo>
                  <a:lnTo>
                    <a:pt x="565547" y="0"/>
                  </a:lnTo>
                  <a:lnTo>
                    <a:pt x="565547" y="707033"/>
                  </a:lnTo>
                  <a:lnTo>
                    <a:pt x="0" y="7070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52400"/>
              <a:ext cx="565547" cy="85943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312"/>
                </a:lnSpc>
              </a:pPr>
              <a:r>
                <a:rPr lang="en-US" sz="3312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2422237" y="6075610"/>
            <a:ext cx="3544044" cy="442912"/>
            <a:chOff x="0" y="0"/>
            <a:chExt cx="4725392" cy="59055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40301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Diferencias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2422237" y="6688634"/>
            <a:ext cx="4873526" cy="1814512"/>
            <a:chOff x="0" y="0"/>
            <a:chExt cx="6498035" cy="241935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498035" cy="2419350"/>
            </a:xfrm>
            <a:custGeom>
              <a:avLst/>
              <a:gdLst/>
              <a:ahLst/>
              <a:cxnLst/>
              <a:rect r="r" b="b" t="t" l="l"/>
              <a:pathLst>
                <a:path h="2419350" w="6498035">
                  <a:moveTo>
                    <a:pt x="0" y="0"/>
                  </a:moveTo>
                  <a:lnTo>
                    <a:pt x="6498035" y="0"/>
                  </a:lnTo>
                  <a:lnTo>
                    <a:pt x="6498035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104775"/>
              <a:ext cx="6498035" cy="2524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03011"/>
                  </a:solidFill>
                  <a:latin typeface="Arimo"/>
                  <a:ea typeface="Arimo"/>
                  <a:cs typeface="Arimo"/>
                  <a:sym typeface="Arimo"/>
                </a:rPr>
                <a:t>Va más allá de juegos educativos, integra mecánicas lúdicas para facilitar el aprendizaje continuo y activo.</a:t>
              </a:r>
            </a:p>
          </p:txBody>
        </p:sp>
      </p:grpSp>
      <p:sp>
        <p:nvSpPr>
          <p:cNvPr name="Freeform 35" id="35" descr="preencoded.png"/>
          <p:cNvSpPr/>
          <p:nvPr/>
        </p:nvSpPr>
        <p:spPr>
          <a:xfrm flipH="false" flipV="false" rot="0">
            <a:off x="6290816" y="3016895"/>
            <a:ext cx="5706219" cy="5706219"/>
          </a:xfrm>
          <a:custGeom>
            <a:avLst/>
            <a:gdLst/>
            <a:ahLst/>
            <a:cxnLst/>
            <a:rect r="r" b="b" t="t" l="l"/>
            <a:pathLst>
              <a:path h="5706219" w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9618166" y="7480250"/>
            <a:ext cx="424160" cy="530275"/>
            <a:chOff x="0" y="0"/>
            <a:chExt cx="565547" cy="707033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65547" cy="707033"/>
            </a:xfrm>
            <a:custGeom>
              <a:avLst/>
              <a:gdLst/>
              <a:ahLst/>
              <a:cxnLst/>
              <a:rect r="r" b="b" t="t" l="l"/>
              <a:pathLst>
                <a:path h="707033" w="565547">
                  <a:moveTo>
                    <a:pt x="0" y="0"/>
                  </a:moveTo>
                  <a:lnTo>
                    <a:pt x="565547" y="0"/>
                  </a:lnTo>
                  <a:lnTo>
                    <a:pt x="565547" y="707033"/>
                  </a:lnTo>
                  <a:lnTo>
                    <a:pt x="0" y="7070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152400"/>
              <a:ext cx="565547" cy="85943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312"/>
                </a:lnSpc>
              </a:pPr>
              <a:r>
                <a:rPr lang="en-US" sz="3312" b="true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C06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EBD4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8" y="2473375"/>
            <a:ext cx="12207776" cy="885974"/>
            <a:chOff x="0" y="0"/>
            <a:chExt cx="16277035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277034" cy="1181298"/>
            </a:xfrm>
            <a:custGeom>
              <a:avLst/>
              <a:gdLst/>
              <a:ahLst/>
              <a:cxnLst/>
              <a:rect r="r" b="b" t="t" l="l"/>
              <a:pathLst>
                <a:path h="1181298" w="16277034">
                  <a:moveTo>
                    <a:pt x="0" y="0"/>
                  </a:moveTo>
                  <a:lnTo>
                    <a:pt x="16277034" y="0"/>
                  </a:lnTo>
                  <a:lnTo>
                    <a:pt x="1627703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6277035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40301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Plataformas Educativas Gamificadas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2238" y="4068067"/>
            <a:ext cx="3544044" cy="442912"/>
            <a:chOff x="0" y="0"/>
            <a:chExt cx="4725392" cy="590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40301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Características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2238" y="4794498"/>
            <a:ext cx="4972645" cy="1814512"/>
            <a:chOff x="0" y="0"/>
            <a:chExt cx="6630193" cy="24193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30193" cy="2419350"/>
            </a:xfrm>
            <a:custGeom>
              <a:avLst/>
              <a:gdLst/>
              <a:ahLst/>
              <a:cxnLst/>
              <a:rect r="r" b="b" t="t" l="l"/>
              <a:pathLst>
                <a:path h="2419350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04775"/>
              <a:ext cx="6630193" cy="2524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03011"/>
                  </a:solidFill>
                  <a:latin typeface="Arimo"/>
                  <a:ea typeface="Arimo"/>
                  <a:cs typeface="Arimo"/>
                  <a:sym typeface="Arimo"/>
                </a:rPr>
                <a:t>Interfaz amigable, integración con sistemas LMS, y mecánicas adaptativas según progreso del alumno.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666160" y="4068067"/>
            <a:ext cx="3544044" cy="442912"/>
            <a:chOff x="0" y="0"/>
            <a:chExt cx="4725392" cy="590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40301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Ejemplos Destacados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666160" y="4794498"/>
            <a:ext cx="4972645" cy="907256"/>
            <a:chOff x="0" y="0"/>
            <a:chExt cx="6630193" cy="12096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630193" cy="1209675"/>
            </a:xfrm>
            <a:custGeom>
              <a:avLst/>
              <a:gdLst/>
              <a:ahLst/>
              <a:cxnLst/>
              <a:rect r="r" b="b" t="t" l="l"/>
              <a:pathLst>
                <a:path h="1209675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04775"/>
              <a:ext cx="6630193" cy="13144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403011"/>
                  </a:solidFill>
                  <a:latin typeface="Arimo"/>
                  <a:ea typeface="Arimo"/>
                  <a:cs typeface="Arimo"/>
                  <a:sym typeface="Arimo"/>
                </a:rPr>
                <a:t>Kahoot: juegos de preguntas en tiempo real.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666160" y="5800874"/>
            <a:ext cx="4972645" cy="907256"/>
            <a:chOff x="0" y="0"/>
            <a:chExt cx="6630193" cy="120967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630193" cy="1209675"/>
            </a:xfrm>
            <a:custGeom>
              <a:avLst/>
              <a:gdLst/>
              <a:ahLst/>
              <a:cxnLst/>
              <a:rect r="r" b="b" t="t" l="l"/>
              <a:pathLst>
                <a:path h="1209675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04775"/>
              <a:ext cx="6630193" cy="13144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403011"/>
                  </a:solidFill>
                  <a:latin typeface="Arimo"/>
                  <a:ea typeface="Arimo"/>
                  <a:cs typeface="Arimo"/>
                  <a:sym typeface="Arimo"/>
                </a:rPr>
                <a:t>Classcraft: educación a través de un RPG colaborativo.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666160" y="6807250"/>
            <a:ext cx="4972645" cy="907256"/>
            <a:chOff x="0" y="0"/>
            <a:chExt cx="6630193" cy="120967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630193" cy="1209675"/>
            </a:xfrm>
            <a:custGeom>
              <a:avLst/>
              <a:gdLst/>
              <a:ahLst/>
              <a:cxnLst/>
              <a:rect r="r" b="b" t="t" l="l"/>
              <a:pathLst>
                <a:path h="1209675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04775"/>
              <a:ext cx="6630193" cy="13144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403011"/>
                  </a:solidFill>
                  <a:latin typeface="Arimo"/>
                  <a:ea typeface="Arimo"/>
                  <a:cs typeface="Arimo"/>
                  <a:sym typeface="Arimo"/>
                </a:rPr>
                <a:t>Duolingo: aprendizaje de idiomas con recompensas y niveles.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340084" y="4068067"/>
            <a:ext cx="3544044" cy="442912"/>
            <a:chOff x="0" y="0"/>
            <a:chExt cx="4725392" cy="59055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40301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Elementos Comunes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2340084" y="4794498"/>
            <a:ext cx="4972645" cy="1360885"/>
            <a:chOff x="0" y="0"/>
            <a:chExt cx="6630193" cy="181451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630193" cy="1814513"/>
            </a:xfrm>
            <a:custGeom>
              <a:avLst/>
              <a:gdLst/>
              <a:ahLst/>
              <a:cxnLst/>
              <a:rect r="r" b="b" t="t" l="l"/>
              <a:pathLst>
                <a:path h="1814513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04775"/>
              <a:ext cx="6630193" cy="19192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03011"/>
                  </a:solidFill>
                  <a:latin typeface="Arimo"/>
                  <a:ea typeface="Arimo"/>
                  <a:cs typeface="Arimo"/>
                  <a:sym typeface="Arimo"/>
                </a:rPr>
                <a:t>Puntos, insignias y rankings que incentivan la participación y mejora continua.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DAGn15PBMqU</dc:identifier>
  <dcterms:modified xsi:type="dcterms:W3CDTF">2011-08-01T06:04:30Z</dcterms:modified>
  <cp:revision>1</cp:revision>
  <dc:title>clas11.pptx</dc:title>
</cp:coreProperties>
</file>